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7" r:id="rId4"/>
    <p:sldId id="259" r:id="rId5"/>
    <p:sldId id="260" r:id="rId6"/>
    <p:sldId id="261" r:id="rId7"/>
    <p:sldId id="262" r:id="rId8"/>
    <p:sldId id="275" r:id="rId9"/>
    <p:sldId id="264" r:id="rId10"/>
    <p:sldId id="266" r:id="rId11"/>
    <p:sldId id="267" r:id="rId12"/>
    <p:sldId id="268" r:id="rId13"/>
    <p:sldId id="269" r:id="rId14"/>
    <p:sldId id="274"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 Bell" userId="69ef29dd-a82a-4c53-96b8-5a898885a137" providerId="ADAL" clId="{AF825DA0-9240-410A-817C-0BD3320774B4}"/>
    <pc:docChg chg="undo custSel modSld">
      <pc:chgData name="Britt Bell" userId="69ef29dd-a82a-4c53-96b8-5a898885a137" providerId="ADAL" clId="{AF825DA0-9240-410A-817C-0BD3320774B4}" dt="2023-07-20T19:58:22.328" v="631" actId="207"/>
      <pc:docMkLst>
        <pc:docMk/>
      </pc:docMkLst>
      <pc:sldChg chg="modSp mod">
        <pc:chgData name="Britt Bell" userId="69ef29dd-a82a-4c53-96b8-5a898885a137" providerId="ADAL" clId="{AF825DA0-9240-410A-817C-0BD3320774B4}" dt="2023-07-10T17:36:34.301" v="83" actId="20577"/>
        <pc:sldMkLst>
          <pc:docMk/>
          <pc:sldMk cId="1132858163" sldId="257"/>
        </pc:sldMkLst>
        <pc:spChg chg="mod">
          <ac:chgData name="Britt Bell" userId="69ef29dd-a82a-4c53-96b8-5a898885a137" providerId="ADAL" clId="{AF825DA0-9240-410A-817C-0BD3320774B4}" dt="2023-07-10T17:36:34.301" v="83" actId="20577"/>
          <ac:spMkLst>
            <pc:docMk/>
            <pc:sldMk cId="1132858163" sldId="257"/>
            <ac:spMk id="3" creationId="{65B39316-95D2-4363-92E8-15E6B7399460}"/>
          </ac:spMkLst>
        </pc:spChg>
        <pc:spChg chg="mod">
          <ac:chgData name="Britt Bell" userId="69ef29dd-a82a-4c53-96b8-5a898885a137" providerId="ADAL" clId="{AF825DA0-9240-410A-817C-0BD3320774B4}" dt="2023-06-28T13:35:52.486" v="1" actId="20577"/>
          <ac:spMkLst>
            <pc:docMk/>
            <pc:sldMk cId="1132858163" sldId="257"/>
            <ac:spMk id="4" creationId="{23D2BF2B-40C8-4E84-B381-3044507E2867}"/>
          </ac:spMkLst>
        </pc:spChg>
      </pc:sldChg>
      <pc:sldChg chg="modSp mod">
        <pc:chgData name="Britt Bell" userId="69ef29dd-a82a-4c53-96b8-5a898885a137" providerId="ADAL" clId="{AF825DA0-9240-410A-817C-0BD3320774B4}" dt="2023-07-20T19:58:22.328" v="631" actId="207"/>
        <pc:sldMkLst>
          <pc:docMk/>
          <pc:sldMk cId="896067376" sldId="260"/>
        </pc:sldMkLst>
        <pc:spChg chg="mod">
          <ac:chgData name="Britt Bell" userId="69ef29dd-a82a-4c53-96b8-5a898885a137" providerId="ADAL" clId="{AF825DA0-9240-410A-817C-0BD3320774B4}" dt="2023-07-20T19:58:22.328" v="631" actId="207"/>
          <ac:spMkLst>
            <pc:docMk/>
            <pc:sldMk cId="896067376" sldId="260"/>
            <ac:spMk id="3" creationId="{00000000-0000-0000-0000-000000000000}"/>
          </ac:spMkLst>
        </pc:spChg>
      </pc:sldChg>
      <pc:sldChg chg="modSp mod">
        <pc:chgData name="Britt Bell" userId="69ef29dd-a82a-4c53-96b8-5a898885a137" providerId="ADAL" clId="{AF825DA0-9240-410A-817C-0BD3320774B4}" dt="2023-06-28T13:36:58.094" v="13" actId="20577"/>
        <pc:sldMkLst>
          <pc:docMk/>
          <pc:sldMk cId="2391812689" sldId="266"/>
        </pc:sldMkLst>
        <pc:spChg chg="mod">
          <ac:chgData name="Britt Bell" userId="69ef29dd-a82a-4c53-96b8-5a898885a137" providerId="ADAL" clId="{AF825DA0-9240-410A-817C-0BD3320774B4}" dt="2023-06-28T13:36:58.094" v="13" actId="20577"/>
          <ac:spMkLst>
            <pc:docMk/>
            <pc:sldMk cId="2391812689" sldId="266"/>
            <ac:spMk id="3" creationId="{00000000-0000-0000-0000-000000000000}"/>
          </ac:spMkLst>
        </pc:spChg>
      </pc:sldChg>
      <pc:sldChg chg="modSp mod">
        <pc:chgData name="Britt Bell" userId="69ef29dd-a82a-4c53-96b8-5a898885a137" providerId="ADAL" clId="{AF825DA0-9240-410A-817C-0BD3320774B4}" dt="2023-07-10T17:55:02.047" v="630" actId="20577"/>
        <pc:sldMkLst>
          <pc:docMk/>
          <pc:sldMk cId="3609110933" sldId="269"/>
        </pc:sldMkLst>
        <pc:spChg chg="mod">
          <ac:chgData name="Britt Bell" userId="69ef29dd-a82a-4c53-96b8-5a898885a137" providerId="ADAL" clId="{AF825DA0-9240-410A-817C-0BD3320774B4}" dt="2023-07-10T17:55:02.047" v="630" actId="20577"/>
          <ac:spMkLst>
            <pc:docMk/>
            <pc:sldMk cId="3609110933" sldId="269"/>
            <ac:spMk id="3" creationId="{00000000-0000-0000-0000-000000000000}"/>
          </ac:spMkLst>
        </pc:spChg>
      </pc:sldChg>
      <pc:sldChg chg="modSp mod">
        <pc:chgData name="Britt Bell" userId="69ef29dd-a82a-4c53-96b8-5a898885a137" providerId="ADAL" clId="{AF825DA0-9240-410A-817C-0BD3320774B4}" dt="2023-06-28T13:37:57.732" v="19" actId="20577"/>
        <pc:sldMkLst>
          <pc:docMk/>
          <pc:sldMk cId="1795722751" sldId="273"/>
        </pc:sldMkLst>
        <pc:spChg chg="mod">
          <ac:chgData name="Britt Bell" userId="69ef29dd-a82a-4c53-96b8-5a898885a137" providerId="ADAL" clId="{AF825DA0-9240-410A-817C-0BD3320774B4}" dt="2023-06-28T13:37:57.732" v="19" actId="20577"/>
          <ac:spMkLst>
            <pc:docMk/>
            <pc:sldMk cId="1795722751" sldId="273"/>
            <ac:spMk id="3" creationId="{00000000-0000-0000-0000-000000000000}"/>
          </ac:spMkLst>
        </pc:spChg>
      </pc:sldChg>
      <pc:sldChg chg="modSp mod">
        <pc:chgData name="Britt Bell" userId="69ef29dd-a82a-4c53-96b8-5a898885a137" providerId="ADAL" clId="{AF825DA0-9240-410A-817C-0BD3320774B4}" dt="2023-07-10T17:52:00.735" v="555" actId="20577"/>
        <pc:sldMkLst>
          <pc:docMk/>
          <pc:sldMk cId="2903156327" sldId="274"/>
        </pc:sldMkLst>
        <pc:spChg chg="mod">
          <ac:chgData name="Britt Bell" userId="69ef29dd-a82a-4c53-96b8-5a898885a137" providerId="ADAL" clId="{AF825DA0-9240-410A-817C-0BD3320774B4}" dt="2023-07-10T17:52:00.735" v="555" actId="20577"/>
          <ac:spMkLst>
            <pc:docMk/>
            <pc:sldMk cId="2903156327" sldId="274"/>
            <ac:spMk id="3" creationId="{00000000-0000-0000-0000-000000000000}"/>
          </ac:spMkLst>
        </pc:spChg>
      </pc:sldChg>
      <pc:sldChg chg="modSp mod">
        <pc:chgData name="Britt Bell" userId="69ef29dd-a82a-4c53-96b8-5a898885a137" providerId="ADAL" clId="{AF825DA0-9240-410A-817C-0BD3320774B4}" dt="2023-07-10T17:38:00.327" v="109" actId="6549"/>
        <pc:sldMkLst>
          <pc:docMk/>
          <pc:sldMk cId="4293780100" sldId="275"/>
        </pc:sldMkLst>
        <pc:spChg chg="mod">
          <ac:chgData name="Britt Bell" userId="69ef29dd-a82a-4c53-96b8-5a898885a137" providerId="ADAL" clId="{AF825DA0-9240-410A-817C-0BD3320774B4}" dt="2023-07-10T17:38:00.327" v="109" actId="6549"/>
          <ac:spMkLst>
            <pc:docMk/>
            <pc:sldMk cId="4293780100" sldId="27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FCADF0-6365-402B-B130-3EE79E1B0D81}"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152650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69262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6651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4033682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FCADF0-6365-402B-B130-3EE79E1B0D81}"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73280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FCADF0-6365-402B-B130-3EE79E1B0D81}"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59864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FCADF0-6365-402B-B130-3EE79E1B0D81}" type="datetimeFigureOut">
              <a:rPr lang="en-US" smtClean="0"/>
              <a:t>7/20/2023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59156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FCADF0-6365-402B-B130-3EE79E1B0D81}"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82916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CADF0-6365-402B-B130-3EE79E1B0D81}" type="datetimeFigureOut">
              <a:rPr lang="en-US" smtClean="0"/>
              <a:t>7/20/2023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67055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FCADF0-6365-402B-B130-3EE79E1B0D81}"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310704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FCADF0-6365-402B-B130-3EE79E1B0D81}"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407859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CADF0-6365-402B-B130-3EE79E1B0D81}" type="datetimeFigureOut">
              <a:rPr lang="en-US" smtClean="0"/>
              <a:t>7/20/2023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54BC0-C738-4330-BA9B-48DCDEE8A86E}" type="slidenum">
              <a:rPr lang="en-US" smtClean="0"/>
              <a:t>‹#›</a:t>
            </a:fld>
            <a:endParaRPr lang="en-US"/>
          </a:p>
        </p:txBody>
      </p:sp>
    </p:spTree>
    <p:extLst>
      <p:ext uri="{BB962C8B-B14F-4D97-AF65-F5344CB8AC3E}">
        <p14:creationId xmlns:p14="http://schemas.microsoft.com/office/powerpoint/2010/main" val="418040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chelle.fougere@osceolaschools.net" TargetMode="External"/><Relationship Id="rId2" Type="http://schemas.openxmlformats.org/officeDocument/2006/relationships/hyperlink" Target="mailto:peter.straker@osceolaschools.ne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britt.bell@osceolaschools.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30258" y="727273"/>
            <a:ext cx="7211695" cy="1571310"/>
          </a:xfrm>
          <a:custGeom>
            <a:avLst/>
            <a:gdLst/>
            <a:ahLst/>
            <a:cxnLst/>
            <a:rect l="l" t="t" r="r" b="b"/>
            <a:pathLst>
              <a:path w="7211695" h="2641600">
                <a:moveTo>
                  <a:pt x="62293" y="2155659"/>
                </a:moveTo>
                <a:lnTo>
                  <a:pt x="18681" y="2174354"/>
                </a:lnTo>
                <a:lnTo>
                  <a:pt x="0" y="2216175"/>
                </a:lnTo>
                <a:lnTo>
                  <a:pt x="5784" y="2244607"/>
                </a:lnTo>
                <a:lnTo>
                  <a:pt x="52063" y="2311854"/>
                </a:lnTo>
                <a:lnTo>
                  <a:pt x="92557" y="2350668"/>
                </a:lnTo>
                <a:lnTo>
                  <a:pt x="144621" y="2392943"/>
                </a:lnTo>
                <a:lnTo>
                  <a:pt x="208254" y="2438679"/>
                </a:lnTo>
                <a:lnTo>
                  <a:pt x="248308" y="2464833"/>
                </a:lnTo>
                <a:lnTo>
                  <a:pt x="289199" y="2489184"/>
                </a:lnTo>
                <a:lnTo>
                  <a:pt x="330930" y="2511730"/>
                </a:lnTo>
                <a:lnTo>
                  <a:pt x="373499" y="2532473"/>
                </a:lnTo>
                <a:lnTo>
                  <a:pt x="416907" y="2551413"/>
                </a:lnTo>
                <a:lnTo>
                  <a:pt x="461153" y="2568548"/>
                </a:lnTo>
                <a:lnTo>
                  <a:pt x="506237" y="2583880"/>
                </a:lnTo>
                <a:lnTo>
                  <a:pt x="552161" y="2597408"/>
                </a:lnTo>
                <a:lnTo>
                  <a:pt x="598922" y="2609132"/>
                </a:lnTo>
                <a:lnTo>
                  <a:pt x="646523" y="2619053"/>
                </a:lnTo>
                <a:lnTo>
                  <a:pt x="694961" y="2627170"/>
                </a:lnTo>
                <a:lnTo>
                  <a:pt x="744239" y="2633483"/>
                </a:lnTo>
                <a:lnTo>
                  <a:pt x="794355" y="2637992"/>
                </a:lnTo>
                <a:lnTo>
                  <a:pt x="845309" y="2640698"/>
                </a:lnTo>
                <a:lnTo>
                  <a:pt x="897102" y="2641599"/>
                </a:lnTo>
                <a:lnTo>
                  <a:pt x="953248" y="2640816"/>
                </a:lnTo>
                <a:lnTo>
                  <a:pt x="1008238" y="2638466"/>
                </a:lnTo>
                <a:lnTo>
                  <a:pt x="1062074" y="2634550"/>
                </a:lnTo>
                <a:lnTo>
                  <a:pt x="1114754" y="2629067"/>
                </a:lnTo>
                <a:lnTo>
                  <a:pt x="1166279" y="2622017"/>
                </a:lnTo>
                <a:lnTo>
                  <a:pt x="1216649" y="2613401"/>
                </a:lnTo>
                <a:lnTo>
                  <a:pt x="1265864" y="2603219"/>
                </a:lnTo>
                <a:lnTo>
                  <a:pt x="1313924" y="2591470"/>
                </a:lnTo>
                <a:lnTo>
                  <a:pt x="1360829" y="2578155"/>
                </a:lnTo>
                <a:lnTo>
                  <a:pt x="1406579" y="2563273"/>
                </a:lnTo>
                <a:lnTo>
                  <a:pt x="1451174" y="2546826"/>
                </a:lnTo>
                <a:lnTo>
                  <a:pt x="1494614" y="2528812"/>
                </a:lnTo>
                <a:lnTo>
                  <a:pt x="1500898" y="2525902"/>
                </a:lnTo>
                <a:lnTo>
                  <a:pt x="845489" y="2525902"/>
                </a:lnTo>
                <a:lnTo>
                  <a:pt x="798248" y="2524526"/>
                </a:lnTo>
                <a:lnTo>
                  <a:pt x="750868" y="2520395"/>
                </a:lnTo>
                <a:lnTo>
                  <a:pt x="703349" y="2513511"/>
                </a:lnTo>
                <a:lnTo>
                  <a:pt x="655693" y="2503873"/>
                </a:lnTo>
                <a:lnTo>
                  <a:pt x="607897" y="2491482"/>
                </a:lnTo>
                <a:lnTo>
                  <a:pt x="559963" y="2476337"/>
                </a:lnTo>
                <a:lnTo>
                  <a:pt x="511889" y="2458440"/>
                </a:lnTo>
                <a:lnTo>
                  <a:pt x="463677" y="2437790"/>
                </a:lnTo>
                <a:lnTo>
                  <a:pt x="416326" y="2414859"/>
                </a:lnTo>
                <a:lnTo>
                  <a:pt x="370839" y="2390120"/>
                </a:lnTo>
                <a:lnTo>
                  <a:pt x="327215" y="2363572"/>
                </a:lnTo>
                <a:lnTo>
                  <a:pt x="285456" y="2335217"/>
                </a:lnTo>
                <a:lnTo>
                  <a:pt x="245560" y="2305053"/>
                </a:lnTo>
                <a:lnTo>
                  <a:pt x="207528" y="2273082"/>
                </a:lnTo>
                <a:lnTo>
                  <a:pt x="171361" y="2239303"/>
                </a:lnTo>
                <a:lnTo>
                  <a:pt x="137058" y="2203716"/>
                </a:lnTo>
                <a:lnTo>
                  <a:pt x="116362" y="2182690"/>
                </a:lnTo>
                <a:lnTo>
                  <a:pt x="97004" y="2167672"/>
                </a:lnTo>
                <a:lnTo>
                  <a:pt x="78981" y="2158662"/>
                </a:lnTo>
                <a:lnTo>
                  <a:pt x="62293" y="2155659"/>
                </a:lnTo>
                <a:close/>
              </a:path>
              <a:path w="7211695" h="2641600">
                <a:moveTo>
                  <a:pt x="1014590" y="65963"/>
                </a:moveTo>
                <a:lnTo>
                  <a:pt x="959171" y="66873"/>
                </a:lnTo>
                <a:lnTo>
                  <a:pt x="904940" y="69602"/>
                </a:lnTo>
                <a:lnTo>
                  <a:pt x="851895" y="74150"/>
                </a:lnTo>
                <a:lnTo>
                  <a:pt x="800037" y="80518"/>
                </a:lnTo>
                <a:lnTo>
                  <a:pt x="749367" y="88706"/>
                </a:lnTo>
                <a:lnTo>
                  <a:pt x="699883" y="98713"/>
                </a:lnTo>
                <a:lnTo>
                  <a:pt x="651586" y="110539"/>
                </a:lnTo>
                <a:lnTo>
                  <a:pt x="604476" y="124185"/>
                </a:lnTo>
                <a:lnTo>
                  <a:pt x="558553" y="139651"/>
                </a:lnTo>
                <a:lnTo>
                  <a:pt x="513817" y="156937"/>
                </a:lnTo>
                <a:lnTo>
                  <a:pt x="470267" y="176042"/>
                </a:lnTo>
                <a:lnTo>
                  <a:pt x="427904" y="196967"/>
                </a:lnTo>
                <a:lnTo>
                  <a:pt x="386728" y="219712"/>
                </a:lnTo>
                <a:lnTo>
                  <a:pt x="346739" y="244277"/>
                </a:lnTo>
                <a:lnTo>
                  <a:pt x="307936" y="270662"/>
                </a:lnTo>
                <a:lnTo>
                  <a:pt x="264753" y="303407"/>
                </a:lnTo>
                <a:lnTo>
                  <a:pt x="225024" y="337563"/>
                </a:lnTo>
                <a:lnTo>
                  <a:pt x="188749" y="373130"/>
                </a:lnTo>
                <a:lnTo>
                  <a:pt x="155930" y="410109"/>
                </a:lnTo>
                <a:lnTo>
                  <a:pt x="126565" y="448499"/>
                </a:lnTo>
                <a:lnTo>
                  <a:pt x="100654" y="488301"/>
                </a:lnTo>
                <a:lnTo>
                  <a:pt x="78199" y="529514"/>
                </a:lnTo>
                <a:lnTo>
                  <a:pt x="59198" y="572139"/>
                </a:lnTo>
                <a:lnTo>
                  <a:pt x="43652" y="616175"/>
                </a:lnTo>
                <a:lnTo>
                  <a:pt x="31560" y="661623"/>
                </a:lnTo>
                <a:lnTo>
                  <a:pt x="22924" y="708483"/>
                </a:lnTo>
                <a:lnTo>
                  <a:pt x="17742" y="756754"/>
                </a:lnTo>
                <a:lnTo>
                  <a:pt x="16014" y="806437"/>
                </a:lnTo>
                <a:lnTo>
                  <a:pt x="17545" y="850099"/>
                </a:lnTo>
                <a:lnTo>
                  <a:pt x="22138" y="894224"/>
                </a:lnTo>
                <a:lnTo>
                  <a:pt x="29792" y="938812"/>
                </a:lnTo>
                <a:lnTo>
                  <a:pt x="40507" y="983863"/>
                </a:lnTo>
                <a:lnTo>
                  <a:pt x="54284" y="1029377"/>
                </a:lnTo>
                <a:lnTo>
                  <a:pt x="71122" y="1075355"/>
                </a:lnTo>
                <a:lnTo>
                  <a:pt x="91022" y="1121795"/>
                </a:lnTo>
                <a:lnTo>
                  <a:pt x="113983" y="1168697"/>
                </a:lnTo>
                <a:lnTo>
                  <a:pt x="140004" y="1216063"/>
                </a:lnTo>
                <a:lnTo>
                  <a:pt x="169087" y="1263891"/>
                </a:lnTo>
                <a:lnTo>
                  <a:pt x="206876" y="1319715"/>
                </a:lnTo>
                <a:lnTo>
                  <a:pt x="229312" y="1350597"/>
                </a:lnTo>
                <a:lnTo>
                  <a:pt x="254110" y="1383458"/>
                </a:lnTo>
                <a:lnTo>
                  <a:pt x="281269" y="1418298"/>
                </a:lnTo>
                <a:lnTo>
                  <a:pt x="310790" y="1455118"/>
                </a:lnTo>
                <a:lnTo>
                  <a:pt x="342672" y="1493918"/>
                </a:lnTo>
                <a:lnTo>
                  <a:pt x="376917" y="1534697"/>
                </a:lnTo>
                <a:lnTo>
                  <a:pt x="413522" y="1577455"/>
                </a:lnTo>
                <a:lnTo>
                  <a:pt x="452490" y="1622193"/>
                </a:lnTo>
                <a:lnTo>
                  <a:pt x="493819" y="1668911"/>
                </a:lnTo>
                <a:lnTo>
                  <a:pt x="537510" y="1717607"/>
                </a:lnTo>
                <a:lnTo>
                  <a:pt x="583562" y="1768283"/>
                </a:lnTo>
                <a:lnTo>
                  <a:pt x="734225" y="1931966"/>
                </a:lnTo>
                <a:lnTo>
                  <a:pt x="779259" y="1981581"/>
                </a:lnTo>
                <a:lnTo>
                  <a:pt x="820234" y="2027262"/>
                </a:lnTo>
                <a:lnTo>
                  <a:pt x="857148" y="2069010"/>
                </a:lnTo>
                <a:lnTo>
                  <a:pt x="890002" y="2106826"/>
                </a:lnTo>
                <a:lnTo>
                  <a:pt x="918797" y="2140710"/>
                </a:lnTo>
                <a:lnTo>
                  <a:pt x="943531" y="2170660"/>
                </a:lnTo>
                <a:lnTo>
                  <a:pt x="980821" y="2218766"/>
                </a:lnTo>
                <a:lnTo>
                  <a:pt x="1012724" y="2267786"/>
                </a:lnTo>
                <a:lnTo>
                  <a:pt x="1035513" y="2314246"/>
                </a:lnTo>
                <a:lnTo>
                  <a:pt x="1049186" y="2358146"/>
                </a:lnTo>
                <a:lnTo>
                  <a:pt x="1053744" y="2399487"/>
                </a:lnTo>
                <a:lnTo>
                  <a:pt x="1047959" y="2438114"/>
                </a:lnTo>
                <a:lnTo>
                  <a:pt x="1001680" y="2494299"/>
                </a:lnTo>
                <a:lnTo>
                  <a:pt x="961186" y="2511856"/>
                </a:lnTo>
                <a:lnTo>
                  <a:pt x="909123" y="2522391"/>
                </a:lnTo>
                <a:lnTo>
                  <a:pt x="845489" y="2525902"/>
                </a:lnTo>
                <a:lnTo>
                  <a:pt x="1500898" y="2525902"/>
                </a:lnTo>
                <a:lnTo>
                  <a:pt x="1536899" y="2509232"/>
                </a:lnTo>
                <a:lnTo>
                  <a:pt x="1578030" y="2488086"/>
                </a:lnTo>
                <a:lnTo>
                  <a:pt x="1618005" y="2465374"/>
                </a:lnTo>
                <a:lnTo>
                  <a:pt x="1660984" y="2437790"/>
                </a:lnTo>
                <a:lnTo>
                  <a:pt x="1700972" y="2408269"/>
                </a:lnTo>
                <a:lnTo>
                  <a:pt x="1738313" y="2376557"/>
                </a:lnTo>
                <a:lnTo>
                  <a:pt x="1772895" y="2342737"/>
                </a:lnTo>
                <a:lnTo>
                  <a:pt x="1804716" y="2306811"/>
                </a:lnTo>
                <a:lnTo>
                  <a:pt x="1833777" y="2268776"/>
                </a:lnTo>
                <a:lnTo>
                  <a:pt x="1860080" y="2228634"/>
                </a:lnTo>
                <a:lnTo>
                  <a:pt x="1886727" y="2180082"/>
                </a:lnTo>
                <a:lnTo>
                  <a:pt x="1908530" y="2130540"/>
                </a:lnTo>
                <a:lnTo>
                  <a:pt x="1925488" y="2080009"/>
                </a:lnTo>
                <a:lnTo>
                  <a:pt x="1937600" y="2028489"/>
                </a:lnTo>
                <a:lnTo>
                  <a:pt x="1944868" y="1975982"/>
                </a:lnTo>
                <a:lnTo>
                  <a:pt x="1947291" y="1922487"/>
                </a:lnTo>
                <a:lnTo>
                  <a:pt x="1945372" y="1874649"/>
                </a:lnTo>
                <a:lnTo>
                  <a:pt x="1939616" y="1826366"/>
                </a:lnTo>
                <a:lnTo>
                  <a:pt x="1930022" y="1777638"/>
                </a:lnTo>
                <a:lnTo>
                  <a:pt x="1916590" y="1728465"/>
                </a:lnTo>
                <a:lnTo>
                  <a:pt x="1899320" y="1678847"/>
                </a:lnTo>
                <a:lnTo>
                  <a:pt x="1878212" y="1628785"/>
                </a:lnTo>
                <a:lnTo>
                  <a:pt x="1853266" y="1578278"/>
                </a:lnTo>
                <a:lnTo>
                  <a:pt x="1824482" y="1527327"/>
                </a:lnTo>
                <a:lnTo>
                  <a:pt x="1795250" y="1482458"/>
                </a:lnTo>
                <a:lnTo>
                  <a:pt x="1757021" y="1429545"/>
                </a:lnTo>
                <a:lnTo>
                  <a:pt x="1709795" y="1368588"/>
                </a:lnTo>
                <a:lnTo>
                  <a:pt x="1682808" y="1335094"/>
                </a:lnTo>
                <a:lnTo>
                  <a:pt x="1653572" y="1299588"/>
                </a:lnTo>
                <a:lnTo>
                  <a:pt x="1622087" y="1262072"/>
                </a:lnTo>
                <a:lnTo>
                  <a:pt x="1588351" y="1222545"/>
                </a:lnTo>
                <a:lnTo>
                  <a:pt x="1552367" y="1181006"/>
                </a:lnTo>
                <a:lnTo>
                  <a:pt x="1514133" y="1137458"/>
                </a:lnTo>
                <a:lnTo>
                  <a:pt x="1473650" y="1091898"/>
                </a:lnTo>
                <a:lnTo>
                  <a:pt x="1430917" y="1044327"/>
                </a:lnTo>
                <a:lnTo>
                  <a:pt x="1338704" y="943154"/>
                </a:lnTo>
                <a:lnTo>
                  <a:pt x="1237492" y="833937"/>
                </a:lnTo>
                <a:lnTo>
                  <a:pt x="1138167" y="727903"/>
                </a:lnTo>
                <a:lnTo>
                  <a:pt x="1096751" y="682322"/>
                </a:lnTo>
                <a:lnTo>
                  <a:pt x="1059263" y="639570"/>
                </a:lnTo>
                <a:lnTo>
                  <a:pt x="1025705" y="599647"/>
                </a:lnTo>
                <a:lnTo>
                  <a:pt x="996078" y="562552"/>
                </a:lnTo>
                <a:lnTo>
                  <a:pt x="970380" y="528286"/>
                </a:lnTo>
                <a:lnTo>
                  <a:pt x="948613" y="496849"/>
                </a:lnTo>
                <a:lnTo>
                  <a:pt x="918293" y="446321"/>
                </a:lnTo>
                <a:lnTo>
                  <a:pt x="896635" y="399799"/>
                </a:lnTo>
                <a:lnTo>
                  <a:pt x="883641" y="357281"/>
                </a:lnTo>
                <a:lnTo>
                  <a:pt x="879309" y="318769"/>
                </a:lnTo>
                <a:lnTo>
                  <a:pt x="882813" y="289890"/>
                </a:lnTo>
                <a:lnTo>
                  <a:pt x="910845" y="240474"/>
                </a:lnTo>
                <a:lnTo>
                  <a:pt x="965471" y="203193"/>
                </a:lnTo>
                <a:lnTo>
                  <a:pt x="1038003" y="184053"/>
                </a:lnTo>
                <a:lnTo>
                  <a:pt x="1080439" y="181660"/>
                </a:lnTo>
                <a:lnTo>
                  <a:pt x="1546179" y="181660"/>
                </a:lnTo>
                <a:lnTo>
                  <a:pt x="1508863" y="164519"/>
                </a:lnTo>
                <a:lnTo>
                  <a:pt x="1463011" y="145794"/>
                </a:lnTo>
                <a:lnTo>
                  <a:pt x="1416364" y="129039"/>
                </a:lnTo>
                <a:lnTo>
                  <a:pt x="1368923" y="114256"/>
                </a:lnTo>
                <a:lnTo>
                  <a:pt x="1320687" y="101444"/>
                </a:lnTo>
                <a:lnTo>
                  <a:pt x="1271657" y="90602"/>
                </a:lnTo>
                <a:lnTo>
                  <a:pt x="1221832" y="81732"/>
                </a:lnTo>
                <a:lnTo>
                  <a:pt x="1171213" y="74833"/>
                </a:lnTo>
                <a:lnTo>
                  <a:pt x="1119799" y="69906"/>
                </a:lnTo>
                <a:lnTo>
                  <a:pt x="1067592" y="66949"/>
                </a:lnTo>
                <a:lnTo>
                  <a:pt x="1014590" y="65963"/>
                </a:lnTo>
                <a:close/>
              </a:path>
              <a:path w="7211695" h="2641600">
                <a:moveTo>
                  <a:pt x="1546179" y="181660"/>
                </a:moveTo>
                <a:lnTo>
                  <a:pt x="1080439" y="181660"/>
                </a:lnTo>
                <a:lnTo>
                  <a:pt x="1128848" y="183317"/>
                </a:lnTo>
                <a:lnTo>
                  <a:pt x="1177947" y="188285"/>
                </a:lnTo>
                <a:lnTo>
                  <a:pt x="1227737" y="196567"/>
                </a:lnTo>
                <a:lnTo>
                  <a:pt x="1278220" y="208161"/>
                </a:lnTo>
                <a:lnTo>
                  <a:pt x="1329395" y="223068"/>
                </a:lnTo>
                <a:lnTo>
                  <a:pt x="1381264" y="241287"/>
                </a:lnTo>
                <a:lnTo>
                  <a:pt x="1431793" y="262028"/>
                </a:lnTo>
                <a:lnTo>
                  <a:pt x="1478961" y="284500"/>
                </a:lnTo>
                <a:lnTo>
                  <a:pt x="1522768" y="308703"/>
                </a:lnTo>
                <a:lnTo>
                  <a:pt x="1563213" y="334637"/>
                </a:lnTo>
                <a:lnTo>
                  <a:pt x="1600297" y="362300"/>
                </a:lnTo>
                <a:lnTo>
                  <a:pt x="1661606" y="415837"/>
                </a:lnTo>
                <a:lnTo>
                  <a:pt x="1685636" y="433081"/>
                </a:lnTo>
                <a:lnTo>
                  <a:pt x="1706107" y="443426"/>
                </a:lnTo>
                <a:lnTo>
                  <a:pt x="1723021" y="446874"/>
                </a:lnTo>
                <a:lnTo>
                  <a:pt x="1732756" y="445817"/>
                </a:lnTo>
                <a:lnTo>
                  <a:pt x="1769463" y="421346"/>
                </a:lnTo>
                <a:lnTo>
                  <a:pt x="1779981" y="393471"/>
                </a:lnTo>
                <a:lnTo>
                  <a:pt x="1775809" y="371778"/>
                </a:lnTo>
                <a:lnTo>
                  <a:pt x="1742433" y="321048"/>
                </a:lnTo>
                <a:lnTo>
                  <a:pt x="1713230" y="292011"/>
                </a:lnTo>
                <a:lnTo>
                  <a:pt x="1678242" y="262646"/>
                </a:lnTo>
                <a:lnTo>
                  <a:pt x="1640028" y="235056"/>
                </a:lnTo>
                <a:lnTo>
                  <a:pt x="1598588" y="209245"/>
                </a:lnTo>
                <a:lnTo>
                  <a:pt x="1553921" y="185216"/>
                </a:lnTo>
                <a:lnTo>
                  <a:pt x="1546179" y="181660"/>
                </a:lnTo>
                <a:close/>
              </a:path>
              <a:path w="7211695" h="2641600">
                <a:moveTo>
                  <a:pt x="6189135" y="76199"/>
                </a:moveTo>
                <a:lnTo>
                  <a:pt x="5878406" y="76199"/>
                </a:lnTo>
                <a:lnTo>
                  <a:pt x="5576549" y="152399"/>
                </a:lnTo>
                <a:lnTo>
                  <a:pt x="5481345" y="203199"/>
                </a:lnTo>
                <a:lnTo>
                  <a:pt x="5434826" y="215899"/>
                </a:lnTo>
                <a:lnTo>
                  <a:pt x="5389731" y="241299"/>
                </a:lnTo>
                <a:lnTo>
                  <a:pt x="5346061" y="266699"/>
                </a:lnTo>
                <a:lnTo>
                  <a:pt x="5303815" y="304799"/>
                </a:lnTo>
                <a:lnTo>
                  <a:pt x="5262993" y="330199"/>
                </a:lnTo>
                <a:lnTo>
                  <a:pt x="5223595" y="355599"/>
                </a:lnTo>
                <a:lnTo>
                  <a:pt x="5185622" y="393699"/>
                </a:lnTo>
                <a:lnTo>
                  <a:pt x="5149072" y="431799"/>
                </a:lnTo>
                <a:lnTo>
                  <a:pt x="5113947" y="457199"/>
                </a:lnTo>
                <a:lnTo>
                  <a:pt x="5080246" y="495299"/>
                </a:lnTo>
                <a:lnTo>
                  <a:pt x="5047969" y="533399"/>
                </a:lnTo>
                <a:lnTo>
                  <a:pt x="5017115" y="571499"/>
                </a:lnTo>
                <a:lnTo>
                  <a:pt x="4987686" y="609599"/>
                </a:lnTo>
                <a:lnTo>
                  <a:pt x="4959680" y="660399"/>
                </a:lnTo>
                <a:lnTo>
                  <a:pt x="4933099" y="698499"/>
                </a:lnTo>
                <a:lnTo>
                  <a:pt x="4908089" y="749299"/>
                </a:lnTo>
                <a:lnTo>
                  <a:pt x="4884932" y="787399"/>
                </a:lnTo>
                <a:lnTo>
                  <a:pt x="4863628" y="838199"/>
                </a:lnTo>
                <a:lnTo>
                  <a:pt x="4844175" y="876299"/>
                </a:lnTo>
                <a:lnTo>
                  <a:pt x="4826575" y="927099"/>
                </a:lnTo>
                <a:lnTo>
                  <a:pt x="4810828" y="977899"/>
                </a:lnTo>
                <a:lnTo>
                  <a:pt x="4796932" y="1015999"/>
                </a:lnTo>
                <a:lnTo>
                  <a:pt x="4784890" y="1066799"/>
                </a:lnTo>
                <a:lnTo>
                  <a:pt x="4774700" y="1117599"/>
                </a:lnTo>
                <a:lnTo>
                  <a:pt x="4766362" y="1168399"/>
                </a:lnTo>
                <a:lnTo>
                  <a:pt x="4759877" y="1206499"/>
                </a:lnTo>
                <a:lnTo>
                  <a:pt x="4755245" y="1257299"/>
                </a:lnTo>
                <a:lnTo>
                  <a:pt x="4752466" y="1308099"/>
                </a:lnTo>
                <a:lnTo>
                  <a:pt x="4751539" y="1358899"/>
                </a:lnTo>
                <a:lnTo>
                  <a:pt x="4752572" y="1409699"/>
                </a:lnTo>
                <a:lnTo>
                  <a:pt x="4755669" y="1460499"/>
                </a:lnTo>
                <a:lnTo>
                  <a:pt x="4760830" y="1511299"/>
                </a:lnTo>
                <a:lnTo>
                  <a:pt x="4768056" y="1562099"/>
                </a:lnTo>
                <a:lnTo>
                  <a:pt x="4777346" y="1612899"/>
                </a:lnTo>
                <a:lnTo>
                  <a:pt x="4788701" y="1663699"/>
                </a:lnTo>
                <a:lnTo>
                  <a:pt x="4802120" y="1714499"/>
                </a:lnTo>
                <a:lnTo>
                  <a:pt x="4817604" y="1765299"/>
                </a:lnTo>
                <a:lnTo>
                  <a:pt x="4835152" y="1816099"/>
                </a:lnTo>
                <a:lnTo>
                  <a:pt x="4854764" y="1866899"/>
                </a:lnTo>
                <a:lnTo>
                  <a:pt x="4876441" y="1904999"/>
                </a:lnTo>
                <a:lnTo>
                  <a:pt x="4900182" y="1955799"/>
                </a:lnTo>
                <a:lnTo>
                  <a:pt x="4925987" y="2006599"/>
                </a:lnTo>
                <a:lnTo>
                  <a:pt x="4951361" y="2044699"/>
                </a:lnTo>
                <a:lnTo>
                  <a:pt x="4978066" y="2082799"/>
                </a:lnTo>
                <a:lnTo>
                  <a:pt x="5006102" y="2133599"/>
                </a:lnTo>
                <a:lnTo>
                  <a:pt x="5035468" y="2171699"/>
                </a:lnTo>
                <a:lnTo>
                  <a:pt x="5066165" y="2209799"/>
                </a:lnTo>
                <a:lnTo>
                  <a:pt x="5098192" y="2235199"/>
                </a:lnTo>
                <a:lnTo>
                  <a:pt x="5131551" y="2273299"/>
                </a:lnTo>
                <a:lnTo>
                  <a:pt x="5166239" y="2311399"/>
                </a:lnTo>
                <a:lnTo>
                  <a:pt x="5202258" y="2336799"/>
                </a:lnTo>
                <a:lnTo>
                  <a:pt x="5239608" y="2362199"/>
                </a:lnTo>
                <a:lnTo>
                  <a:pt x="5278288" y="2400299"/>
                </a:lnTo>
                <a:lnTo>
                  <a:pt x="5318298" y="2425699"/>
                </a:lnTo>
                <a:lnTo>
                  <a:pt x="5359639" y="2451099"/>
                </a:lnTo>
                <a:lnTo>
                  <a:pt x="5402310" y="2476499"/>
                </a:lnTo>
                <a:lnTo>
                  <a:pt x="5446311" y="2501899"/>
                </a:lnTo>
                <a:lnTo>
                  <a:pt x="5491643" y="2514599"/>
                </a:lnTo>
                <a:lnTo>
                  <a:pt x="5538304" y="2539999"/>
                </a:lnTo>
                <a:lnTo>
                  <a:pt x="5588480" y="2565399"/>
                </a:lnTo>
                <a:lnTo>
                  <a:pt x="5888792" y="2641599"/>
                </a:lnTo>
                <a:lnTo>
                  <a:pt x="6187553" y="2641599"/>
                </a:lnTo>
                <a:lnTo>
                  <a:pt x="6289851" y="2616199"/>
                </a:lnTo>
                <a:lnTo>
                  <a:pt x="6341872" y="2616199"/>
                </a:lnTo>
                <a:lnTo>
                  <a:pt x="6394475" y="2590799"/>
                </a:lnTo>
                <a:lnTo>
                  <a:pt x="6494893" y="2565399"/>
                </a:lnTo>
                <a:lnTo>
                  <a:pt x="6543434" y="2539999"/>
                </a:lnTo>
                <a:lnTo>
                  <a:pt x="5987629" y="2539999"/>
                </a:lnTo>
                <a:lnTo>
                  <a:pt x="5947411" y="2527299"/>
                </a:lnTo>
                <a:lnTo>
                  <a:pt x="5903201" y="2527299"/>
                </a:lnTo>
                <a:lnTo>
                  <a:pt x="5892520" y="1460499"/>
                </a:lnTo>
                <a:lnTo>
                  <a:pt x="5903201" y="190499"/>
                </a:lnTo>
                <a:lnTo>
                  <a:pt x="5932971" y="190499"/>
                </a:lnTo>
                <a:lnTo>
                  <a:pt x="5963627" y="177799"/>
                </a:lnTo>
                <a:lnTo>
                  <a:pt x="6560370" y="177799"/>
                </a:lnTo>
                <a:lnTo>
                  <a:pt x="6516395" y="165099"/>
                </a:lnTo>
                <a:lnTo>
                  <a:pt x="6471726" y="139699"/>
                </a:lnTo>
                <a:lnTo>
                  <a:pt x="6286109" y="88899"/>
                </a:lnTo>
                <a:lnTo>
                  <a:pt x="6237969" y="88899"/>
                </a:lnTo>
                <a:lnTo>
                  <a:pt x="6189135" y="76199"/>
                </a:lnTo>
                <a:close/>
              </a:path>
              <a:path w="7211695" h="2641600">
                <a:moveTo>
                  <a:pt x="3454501" y="0"/>
                </a:moveTo>
                <a:lnTo>
                  <a:pt x="3315576" y="241299"/>
                </a:lnTo>
                <a:lnTo>
                  <a:pt x="2238044" y="2057399"/>
                </a:lnTo>
                <a:lnTo>
                  <a:pt x="2193880" y="2133599"/>
                </a:lnTo>
                <a:lnTo>
                  <a:pt x="2154003" y="2197099"/>
                </a:lnTo>
                <a:lnTo>
                  <a:pt x="2118415" y="2260599"/>
                </a:lnTo>
                <a:lnTo>
                  <a:pt x="2087114" y="2311399"/>
                </a:lnTo>
                <a:lnTo>
                  <a:pt x="2060101" y="2349499"/>
                </a:lnTo>
                <a:lnTo>
                  <a:pt x="2037376" y="2400299"/>
                </a:lnTo>
                <a:lnTo>
                  <a:pt x="2018939" y="2425699"/>
                </a:lnTo>
                <a:lnTo>
                  <a:pt x="2004790" y="2451099"/>
                </a:lnTo>
                <a:lnTo>
                  <a:pt x="1994928" y="2463799"/>
                </a:lnTo>
                <a:lnTo>
                  <a:pt x="1979736" y="2501899"/>
                </a:lnTo>
                <a:lnTo>
                  <a:pt x="1968885" y="2527299"/>
                </a:lnTo>
                <a:lnTo>
                  <a:pt x="1962376" y="2539999"/>
                </a:lnTo>
                <a:lnTo>
                  <a:pt x="1960206" y="2552699"/>
                </a:lnTo>
                <a:lnTo>
                  <a:pt x="1964014" y="2578099"/>
                </a:lnTo>
                <a:lnTo>
                  <a:pt x="1975438" y="2590799"/>
                </a:lnTo>
                <a:lnTo>
                  <a:pt x="1994480" y="2603499"/>
                </a:lnTo>
                <a:lnTo>
                  <a:pt x="2049154" y="2603499"/>
                </a:lnTo>
                <a:lnTo>
                  <a:pt x="2061310" y="2590799"/>
                </a:lnTo>
                <a:lnTo>
                  <a:pt x="2072233" y="2590799"/>
                </a:lnTo>
                <a:lnTo>
                  <a:pt x="2084468" y="2565399"/>
                </a:lnTo>
                <a:lnTo>
                  <a:pt x="2100560" y="2539999"/>
                </a:lnTo>
                <a:lnTo>
                  <a:pt x="2120511" y="2501899"/>
                </a:lnTo>
                <a:lnTo>
                  <a:pt x="2144318" y="2463799"/>
                </a:lnTo>
                <a:lnTo>
                  <a:pt x="2261489" y="2247899"/>
                </a:lnTo>
                <a:lnTo>
                  <a:pt x="4695331" y="2247899"/>
                </a:lnTo>
                <a:lnTo>
                  <a:pt x="4632238" y="2133599"/>
                </a:lnTo>
                <a:lnTo>
                  <a:pt x="2871889" y="2133599"/>
                </a:lnTo>
                <a:lnTo>
                  <a:pt x="2341003" y="2120899"/>
                </a:lnTo>
                <a:lnTo>
                  <a:pt x="2589784" y="1689099"/>
                </a:lnTo>
                <a:lnTo>
                  <a:pt x="2900756" y="1168399"/>
                </a:lnTo>
                <a:lnTo>
                  <a:pt x="4099452" y="1168399"/>
                </a:lnTo>
                <a:lnTo>
                  <a:pt x="3454501" y="0"/>
                </a:lnTo>
                <a:close/>
              </a:path>
              <a:path w="7211695" h="2641600">
                <a:moveTo>
                  <a:pt x="4695331" y="2247899"/>
                </a:moveTo>
                <a:lnTo>
                  <a:pt x="3471265" y="2247899"/>
                </a:lnTo>
                <a:lnTo>
                  <a:pt x="3643236" y="2578099"/>
                </a:lnTo>
                <a:lnTo>
                  <a:pt x="4877600" y="2578099"/>
                </a:lnTo>
                <a:lnTo>
                  <a:pt x="4695331" y="2247899"/>
                </a:lnTo>
                <a:close/>
              </a:path>
              <a:path w="7211695" h="2641600">
                <a:moveTo>
                  <a:pt x="7152830" y="1828799"/>
                </a:moveTo>
                <a:lnTo>
                  <a:pt x="7115052" y="1854199"/>
                </a:lnTo>
                <a:lnTo>
                  <a:pt x="7079932" y="1892299"/>
                </a:lnTo>
                <a:lnTo>
                  <a:pt x="7054941" y="1943099"/>
                </a:lnTo>
                <a:lnTo>
                  <a:pt x="7026894" y="1981199"/>
                </a:lnTo>
                <a:lnTo>
                  <a:pt x="6995789" y="2031999"/>
                </a:lnTo>
                <a:lnTo>
                  <a:pt x="6961627" y="2082799"/>
                </a:lnTo>
                <a:lnTo>
                  <a:pt x="6924408" y="2120899"/>
                </a:lnTo>
                <a:lnTo>
                  <a:pt x="6885908" y="2171699"/>
                </a:lnTo>
                <a:lnTo>
                  <a:pt x="6847905" y="2209799"/>
                </a:lnTo>
                <a:lnTo>
                  <a:pt x="6810398" y="2247899"/>
                </a:lnTo>
                <a:lnTo>
                  <a:pt x="6773385" y="2273299"/>
                </a:lnTo>
                <a:lnTo>
                  <a:pt x="6736867" y="2311399"/>
                </a:lnTo>
                <a:lnTo>
                  <a:pt x="6695877" y="2336799"/>
                </a:lnTo>
                <a:lnTo>
                  <a:pt x="6653145" y="2362199"/>
                </a:lnTo>
                <a:lnTo>
                  <a:pt x="6608671" y="2387599"/>
                </a:lnTo>
                <a:lnTo>
                  <a:pt x="6562456" y="2412999"/>
                </a:lnTo>
                <a:lnTo>
                  <a:pt x="6514499" y="2438399"/>
                </a:lnTo>
                <a:lnTo>
                  <a:pt x="6464800" y="2463799"/>
                </a:lnTo>
                <a:lnTo>
                  <a:pt x="6156342" y="2539999"/>
                </a:lnTo>
                <a:lnTo>
                  <a:pt x="6543434" y="2539999"/>
                </a:lnTo>
                <a:lnTo>
                  <a:pt x="6590863" y="2527299"/>
                </a:lnTo>
                <a:lnTo>
                  <a:pt x="6637179" y="2501899"/>
                </a:lnTo>
                <a:lnTo>
                  <a:pt x="6682384" y="2476499"/>
                </a:lnTo>
                <a:lnTo>
                  <a:pt x="6726476" y="2451099"/>
                </a:lnTo>
                <a:lnTo>
                  <a:pt x="6769456" y="2425699"/>
                </a:lnTo>
                <a:lnTo>
                  <a:pt x="6811323" y="2387599"/>
                </a:lnTo>
                <a:lnTo>
                  <a:pt x="6852078" y="2362199"/>
                </a:lnTo>
                <a:lnTo>
                  <a:pt x="6891720" y="2324099"/>
                </a:lnTo>
                <a:lnTo>
                  <a:pt x="6930250" y="2285999"/>
                </a:lnTo>
                <a:lnTo>
                  <a:pt x="6964787" y="2260599"/>
                </a:lnTo>
                <a:lnTo>
                  <a:pt x="6998382" y="2222499"/>
                </a:lnTo>
                <a:lnTo>
                  <a:pt x="7031039" y="2184399"/>
                </a:lnTo>
                <a:lnTo>
                  <a:pt x="7062756" y="2146299"/>
                </a:lnTo>
                <a:lnTo>
                  <a:pt x="7093536" y="2108199"/>
                </a:lnTo>
                <a:lnTo>
                  <a:pt x="7123379" y="2057399"/>
                </a:lnTo>
                <a:lnTo>
                  <a:pt x="7161924" y="2006599"/>
                </a:lnTo>
                <a:lnTo>
                  <a:pt x="7189455" y="1955799"/>
                </a:lnTo>
                <a:lnTo>
                  <a:pt x="7205973" y="1917699"/>
                </a:lnTo>
                <a:lnTo>
                  <a:pt x="7211479" y="1879599"/>
                </a:lnTo>
                <a:lnTo>
                  <a:pt x="7207814" y="1866899"/>
                </a:lnTo>
                <a:lnTo>
                  <a:pt x="7196818" y="1841499"/>
                </a:lnTo>
                <a:lnTo>
                  <a:pt x="7178491" y="1841499"/>
                </a:lnTo>
                <a:lnTo>
                  <a:pt x="7152830" y="1828799"/>
                </a:lnTo>
                <a:close/>
              </a:path>
              <a:path w="7211695" h="2641600">
                <a:moveTo>
                  <a:pt x="4099452" y="1168399"/>
                </a:moveTo>
                <a:lnTo>
                  <a:pt x="2900756" y="1168399"/>
                </a:lnTo>
                <a:lnTo>
                  <a:pt x="3404527" y="2120899"/>
                </a:lnTo>
                <a:lnTo>
                  <a:pt x="2871889" y="2133599"/>
                </a:lnTo>
                <a:lnTo>
                  <a:pt x="4632238" y="2133599"/>
                </a:lnTo>
                <a:lnTo>
                  <a:pt x="4099452" y="1168399"/>
                </a:lnTo>
                <a:close/>
              </a:path>
              <a:path w="7211695" h="2641600">
                <a:moveTo>
                  <a:pt x="6560370" y="177799"/>
                </a:moveTo>
                <a:lnTo>
                  <a:pt x="6078098" y="177799"/>
                </a:lnTo>
                <a:lnTo>
                  <a:pt x="6128128" y="190499"/>
                </a:lnTo>
                <a:lnTo>
                  <a:pt x="6177689" y="190499"/>
                </a:lnTo>
                <a:lnTo>
                  <a:pt x="6226780" y="203199"/>
                </a:lnTo>
                <a:lnTo>
                  <a:pt x="6275400" y="203199"/>
                </a:lnTo>
                <a:lnTo>
                  <a:pt x="6418442" y="241299"/>
                </a:lnTo>
                <a:lnTo>
                  <a:pt x="6465182" y="266699"/>
                </a:lnTo>
                <a:lnTo>
                  <a:pt x="6511451" y="279399"/>
                </a:lnTo>
                <a:lnTo>
                  <a:pt x="6557251" y="304799"/>
                </a:lnTo>
                <a:lnTo>
                  <a:pt x="6602010" y="330199"/>
                </a:lnTo>
                <a:lnTo>
                  <a:pt x="6645154" y="355599"/>
                </a:lnTo>
                <a:lnTo>
                  <a:pt x="6686682" y="380999"/>
                </a:lnTo>
                <a:lnTo>
                  <a:pt x="6726594" y="406399"/>
                </a:lnTo>
                <a:lnTo>
                  <a:pt x="6764890" y="431799"/>
                </a:lnTo>
                <a:lnTo>
                  <a:pt x="6801569" y="469899"/>
                </a:lnTo>
                <a:lnTo>
                  <a:pt x="6836633" y="495299"/>
                </a:lnTo>
                <a:lnTo>
                  <a:pt x="6870081" y="533399"/>
                </a:lnTo>
                <a:lnTo>
                  <a:pt x="6901913" y="571499"/>
                </a:lnTo>
                <a:lnTo>
                  <a:pt x="6932130" y="596899"/>
                </a:lnTo>
                <a:lnTo>
                  <a:pt x="6960730" y="634999"/>
                </a:lnTo>
                <a:lnTo>
                  <a:pt x="6984721" y="673099"/>
                </a:lnTo>
                <a:lnTo>
                  <a:pt x="7006934" y="698499"/>
                </a:lnTo>
                <a:lnTo>
                  <a:pt x="7027368" y="711199"/>
                </a:lnTo>
                <a:lnTo>
                  <a:pt x="7066470" y="711199"/>
                </a:lnTo>
                <a:lnTo>
                  <a:pt x="7076023" y="698499"/>
                </a:lnTo>
                <a:lnTo>
                  <a:pt x="7085126" y="698499"/>
                </a:lnTo>
                <a:lnTo>
                  <a:pt x="7092903" y="685799"/>
                </a:lnTo>
                <a:lnTo>
                  <a:pt x="7098460" y="673099"/>
                </a:lnTo>
                <a:lnTo>
                  <a:pt x="7101794" y="673099"/>
                </a:lnTo>
                <a:lnTo>
                  <a:pt x="7097962" y="634999"/>
                </a:lnTo>
                <a:lnTo>
                  <a:pt x="7083128" y="596899"/>
                </a:lnTo>
                <a:lnTo>
                  <a:pt x="7058406" y="558799"/>
                </a:lnTo>
                <a:lnTo>
                  <a:pt x="7023794" y="520699"/>
                </a:lnTo>
                <a:lnTo>
                  <a:pt x="6979293" y="469899"/>
                </a:lnTo>
                <a:lnTo>
                  <a:pt x="6924903" y="419099"/>
                </a:lnTo>
                <a:lnTo>
                  <a:pt x="6887176" y="380999"/>
                </a:lnTo>
                <a:lnTo>
                  <a:pt x="6848755" y="355599"/>
                </a:lnTo>
                <a:lnTo>
                  <a:pt x="6809640" y="317499"/>
                </a:lnTo>
                <a:lnTo>
                  <a:pt x="6769830" y="292099"/>
                </a:lnTo>
                <a:lnTo>
                  <a:pt x="6729326" y="266699"/>
                </a:lnTo>
                <a:lnTo>
                  <a:pt x="6688128" y="241299"/>
                </a:lnTo>
                <a:lnTo>
                  <a:pt x="6646236" y="215899"/>
                </a:lnTo>
                <a:lnTo>
                  <a:pt x="6603650" y="203199"/>
                </a:lnTo>
                <a:lnTo>
                  <a:pt x="6560370" y="177799"/>
                </a:lnTo>
                <a:close/>
              </a:path>
            </a:pathLst>
          </a:custGeom>
          <a:solidFill>
            <a:srgbClr val="FFFF00"/>
          </a:solidFill>
        </p:spPr>
        <p:txBody>
          <a:bodyPr wrap="square" lIns="0" tIns="0" rIns="0" bIns="0" rtlCol="0"/>
          <a:lstStyle/>
          <a:p>
            <a:endParaRPr/>
          </a:p>
        </p:txBody>
      </p:sp>
      <p:sp>
        <p:nvSpPr>
          <p:cNvPr id="3" name="TextBox 2">
            <a:extLst>
              <a:ext uri="{FF2B5EF4-FFF2-40B4-BE49-F238E27FC236}">
                <a16:creationId xmlns:a16="http://schemas.microsoft.com/office/drawing/2014/main" id="{65B39316-95D2-4363-92E8-15E6B7399460}"/>
              </a:ext>
            </a:extLst>
          </p:cNvPr>
          <p:cNvSpPr txBox="1"/>
          <p:nvPr/>
        </p:nvSpPr>
        <p:spPr>
          <a:xfrm>
            <a:off x="2853110" y="4404049"/>
            <a:ext cx="7211695" cy="923330"/>
          </a:xfrm>
          <a:prstGeom prst="rect">
            <a:avLst/>
          </a:prstGeom>
          <a:noFill/>
        </p:spPr>
        <p:txBody>
          <a:bodyPr wrap="square" rtlCol="0">
            <a:spAutoFit/>
          </a:bodyPr>
          <a:lstStyle/>
          <a:p>
            <a:r>
              <a:rPr lang="en-US" dirty="0">
                <a:solidFill>
                  <a:srgbClr val="FFFF00"/>
                </a:solidFill>
              </a:rPr>
              <a:t>District Contact Information</a:t>
            </a:r>
          </a:p>
          <a:p>
            <a:r>
              <a:rPr lang="en-US" dirty="0">
                <a:solidFill>
                  <a:srgbClr val="FFFF00"/>
                </a:solidFill>
              </a:rPr>
              <a:t>Dr. Leah Torres: </a:t>
            </a:r>
            <a:r>
              <a:rPr lang="en-US" u="sng" dirty="0">
                <a:solidFill>
                  <a:schemeClr val="accent1">
                    <a:lumMod val="75000"/>
                  </a:schemeClr>
                </a:solidFill>
              </a:rPr>
              <a:t>leah.torres@</a:t>
            </a:r>
            <a:r>
              <a:rPr lang="en-US" u="sng" dirty="0">
                <a:solidFill>
                  <a:srgbClr val="0563C1"/>
                </a:solidFill>
                <a:hlinkClick r:id="rId2">
                  <a:extLst>
                    <a:ext uri="{A12FA001-AC4F-418D-AE19-62706E023703}">
                      <ahyp:hlinkClr xmlns:ahyp="http://schemas.microsoft.com/office/drawing/2018/hyperlinkcolor" val="tx"/>
                    </a:ext>
                  </a:extLst>
                </a:hlinkClick>
              </a:rPr>
              <a:t>osceolaschools</a:t>
            </a:r>
            <a:r>
              <a:rPr lang="en-US" u="sng" dirty="0">
                <a:solidFill>
                  <a:schemeClr val="accent1">
                    <a:lumMod val="75000"/>
                  </a:schemeClr>
                </a:solidFill>
                <a:hlinkClick r:id="rId2">
                  <a:extLst>
                    <a:ext uri="{A12FA001-AC4F-418D-AE19-62706E023703}">
                      <ahyp:hlinkClr xmlns:ahyp="http://schemas.microsoft.com/office/drawing/2018/hyperlinkcolor" val="tx"/>
                    </a:ext>
                  </a:extLst>
                </a:hlinkClick>
              </a:rPr>
              <a:t>.net</a:t>
            </a:r>
            <a:r>
              <a:rPr lang="en-US" u="sng" dirty="0">
                <a:solidFill>
                  <a:schemeClr val="accent1">
                    <a:lumMod val="75000"/>
                  </a:schemeClr>
                </a:solidFill>
              </a:rPr>
              <a:t>  </a:t>
            </a:r>
            <a:r>
              <a:rPr lang="en-US" dirty="0" err="1">
                <a:solidFill>
                  <a:srgbClr val="FFFF00"/>
                </a:solidFill>
              </a:rPr>
              <a:t>ext</a:t>
            </a:r>
            <a:r>
              <a:rPr lang="en-US" dirty="0">
                <a:solidFill>
                  <a:srgbClr val="FFFF00"/>
                </a:solidFill>
              </a:rPr>
              <a:t> 66155</a:t>
            </a:r>
          </a:p>
          <a:p>
            <a:r>
              <a:rPr lang="en-US" dirty="0">
                <a:solidFill>
                  <a:srgbClr val="FFFF00"/>
                </a:solidFill>
              </a:rPr>
              <a:t>Britt Bell: </a:t>
            </a:r>
            <a:r>
              <a:rPr lang="en-US" u="sng" dirty="0">
                <a:solidFill>
                  <a:srgbClr val="0070C0"/>
                </a:solidFill>
              </a:rPr>
              <a:t>britt.bell</a:t>
            </a:r>
            <a:r>
              <a:rPr lang="en-US" dirty="0">
                <a:solidFill>
                  <a:srgbClr val="FFFF00"/>
                </a:solidFill>
                <a:hlinkClick r:id="rId3"/>
              </a:rPr>
              <a:t>@osceolaschools.net</a:t>
            </a:r>
            <a:r>
              <a:rPr lang="en-US" dirty="0">
                <a:solidFill>
                  <a:srgbClr val="FFFF00"/>
                </a:solidFill>
              </a:rPr>
              <a:t>  </a:t>
            </a:r>
            <a:r>
              <a:rPr lang="en-US" dirty="0" err="1">
                <a:solidFill>
                  <a:srgbClr val="FFFF00"/>
                </a:solidFill>
              </a:rPr>
              <a:t>ext</a:t>
            </a:r>
            <a:r>
              <a:rPr lang="en-US" dirty="0">
                <a:solidFill>
                  <a:srgbClr val="FFFF00"/>
                </a:solidFill>
              </a:rPr>
              <a:t> 66017</a:t>
            </a:r>
          </a:p>
        </p:txBody>
      </p:sp>
      <p:sp>
        <p:nvSpPr>
          <p:cNvPr id="4" name="TextBox 3">
            <a:extLst>
              <a:ext uri="{FF2B5EF4-FFF2-40B4-BE49-F238E27FC236}">
                <a16:creationId xmlns:a16="http://schemas.microsoft.com/office/drawing/2014/main" id="{23D2BF2B-40C8-4E84-B381-3044507E2867}"/>
              </a:ext>
            </a:extLst>
          </p:cNvPr>
          <p:cNvSpPr txBox="1"/>
          <p:nvPr/>
        </p:nvSpPr>
        <p:spPr>
          <a:xfrm>
            <a:off x="2853110" y="2721114"/>
            <a:ext cx="6765990" cy="707886"/>
          </a:xfrm>
          <a:prstGeom prst="rect">
            <a:avLst/>
          </a:prstGeom>
          <a:noFill/>
        </p:spPr>
        <p:txBody>
          <a:bodyPr wrap="square" rtlCol="0">
            <a:spAutoFit/>
          </a:bodyPr>
          <a:lstStyle/>
          <a:p>
            <a:pPr algn="ctr"/>
            <a:r>
              <a:rPr lang="en-US" sz="4000" dirty="0">
                <a:solidFill>
                  <a:srgbClr val="FFFF00"/>
                </a:solidFill>
              </a:rPr>
              <a:t>SCHOOL TRAINING 2023-2024</a:t>
            </a:r>
          </a:p>
        </p:txBody>
      </p:sp>
    </p:spTree>
    <p:extLst>
      <p:ext uri="{BB962C8B-B14F-4D97-AF65-F5344CB8AC3E}">
        <p14:creationId xmlns:p14="http://schemas.microsoft.com/office/powerpoint/2010/main" val="1132858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30767" y="763777"/>
            <a:ext cx="4434205" cy="509270"/>
          </a:xfrm>
          <a:prstGeom prst="rect">
            <a:avLst/>
          </a:prstGeom>
        </p:spPr>
        <p:txBody>
          <a:bodyPr vert="horz" wrap="square" lIns="0" tIns="0" rIns="0" bIns="0" rtlCol="0" anchor="ctr">
            <a:spAutoFit/>
          </a:bodyPr>
          <a:lstStyle/>
          <a:p>
            <a:pPr marL="12700">
              <a:lnSpc>
                <a:spcPct val="100000"/>
              </a:lnSpc>
            </a:pPr>
            <a:r>
              <a:rPr sz="3200" dirty="0">
                <a:solidFill>
                  <a:srgbClr val="FFFF00"/>
                </a:solidFill>
                <a:latin typeface="Century Gothic"/>
                <a:cs typeface="Century Gothic"/>
              </a:rPr>
              <a:t>Mid-Year</a:t>
            </a:r>
            <a:r>
              <a:rPr sz="3200" spc="-85" dirty="0">
                <a:solidFill>
                  <a:srgbClr val="FFFF00"/>
                </a:solidFill>
                <a:latin typeface="Century Gothic"/>
                <a:cs typeface="Century Gothic"/>
              </a:rPr>
              <a:t> </a:t>
            </a:r>
            <a:r>
              <a:rPr sz="3200" spc="-5" dirty="0">
                <a:solidFill>
                  <a:srgbClr val="FFFF00"/>
                </a:solidFill>
                <a:latin typeface="Century Gothic"/>
                <a:cs typeface="Century Gothic"/>
              </a:rPr>
              <a:t>Expectations</a:t>
            </a:r>
            <a:endParaRPr sz="3200" dirty="0">
              <a:latin typeface="Century Gothic"/>
              <a:cs typeface="Century Gothic"/>
            </a:endParaRPr>
          </a:p>
        </p:txBody>
      </p:sp>
      <p:sp>
        <p:nvSpPr>
          <p:cNvPr id="3" name="object 3"/>
          <p:cNvSpPr txBox="1"/>
          <p:nvPr/>
        </p:nvSpPr>
        <p:spPr>
          <a:xfrm>
            <a:off x="1430767" y="1690062"/>
            <a:ext cx="8735060" cy="3477875"/>
          </a:xfrm>
          <a:prstGeom prst="rect">
            <a:avLst/>
          </a:prstGeom>
        </p:spPr>
        <p:txBody>
          <a:bodyPr vert="horz" wrap="square" lIns="0" tIns="0" rIns="0" bIns="0" rtlCol="0">
            <a:spAutoFit/>
          </a:bodyPr>
          <a:lstStyle/>
          <a:p>
            <a:pPr marL="355600" marR="327660" indent="-342900">
              <a:buFont typeface="Arial"/>
              <a:buChar char="•"/>
              <a:tabLst>
                <a:tab pos="354965" algn="l"/>
                <a:tab pos="355600" algn="l"/>
              </a:tabLst>
            </a:pPr>
            <a:r>
              <a:rPr sz="2400" dirty="0">
                <a:solidFill>
                  <a:srgbClr val="FFFFFF"/>
                </a:solidFill>
                <a:latin typeface="Century Gothic"/>
                <a:cs typeface="Century Gothic"/>
              </a:rPr>
              <a:t>Meaningful </a:t>
            </a:r>
            <a:r>
              <a:rPr sz="2400" spc="-5" dirty="0">
                <a:solidFill>
                  <a:srgbClr val="FFFFFF"/>
                </a:solidFill>
                <a:latin typeface="Century Gothic"/>
                <a:cs typeface="Century Gothic"/>
              </a:rPr>
              <a:t>stakeholder </a:t>
            </a:r>
            <a:r>
              <a:rPr sz="2400" dirty="0">
                <a:solidFill>
                  <a:srgbClr val="FFFFFF"/>
                </a:solidFill>
                <a:latin typeface="Century Gothic"/>
                <a:cs typeface="Century Gothic"/>
              </a:rPr>
              <a:t>input </a:t>
            </a:r>
            <a:r>
              <a:rPr sz="2400" spc="5" dirty="0">
                <a:solidFill>
                  <a:srgbClr val="FFFFFF"/>
                </a:solidFill>
                <a:latin typeface="Century Gothic"/>
                <a:cs typeface="Century Gothic"/>
              </a:rPr>
              <a:t>is </a:t>
            </a:r>
            <a:r>
              <a:rPr sz="2400" dirty="0">
                <a:solidFill>
                  <a:srgbClr val="FFFFFF"/>
                </a:solidFill>
                <a:latin typeface="Century Gothic"/>
                <a:cs typeface="Century Gothic"/>
              </a:rPr>
              <a:t>vital to the </a:t>
            </a:r>
            <a:r>
              <a:rPr sz="2400" spc="-5" dirty="0">
                <a:solidFill>
                  <a:srgbClr val="FFFFFF"/>
                </a:solidFill>
                <a:latin typeface="Century Gothic"/>
                <a:cs typeface="Century Gothic"/>
              </a:rPr>
              <a:t>school  </a:t>
            </a:r>
            <a:r>
              <a:rPr lang="en-US" sz="2400" spc="-5" dirty="0">
                <a:solidFill>
                  <a:srgbClr val="FFFFFF"/>
                </a:solidFill>
                <a:latin typeface="Century Gothic"/>
                <a:cs typeface="Century Gothic"/>
              </a:rPr>
              <a:t>and </a:t>
            </a:r>
            <a:r>
              <a:rPr sz="2400" dirty="0">
                <a:solidFill>
                  <a:srgbClr val="FFFFFF"/>
                </a:solidFill>
                <a:latin typeface="Century Gothic"/>
                <a:cs typeface="Century Gothic"/>
              </a:rPr>
              <a:t>district</a:t>
            </a:r>
            <a:r>
              <a:rPr sz="2400" spc="-5" dirty="0">
                <a:solidFill>
                  <a:srgbClr val="FFFFFF"/>
                </a:solidFill>
                <a:latin typeface="Century Gothic"/>
                <a:cs typeface="Century Gothic"/>
              </a:rPr>
              <a:t>.</a:t>
            </a:r>
            <a:endParaRPr sz="2400" dirty="0">
              <a:latin typeface="Century Gothic"/>
              <a:cs typeface="Century Gothic"/>
            </a:endParaRPr>
          </a:p>
          <a:p>
            <a:pPr marL="355600" marR="5080" indent="-342900">
              <a:spcBef>
                <a:spcPts val="575"/>
              </a:spcBef>
              <a:buFont typeface="Arial"/>
              <a:buChar char="•"/>
              <a:tabLst>
                <a:tab pos="354965" algn="l"/>
                <a:tab pos="355600" algn="l"/>
              </a:tabLst>
            </a:pPr>
            <a:r>
              <a:rPr sz="2400" spc="-5" dirty="0">
                <a:solidFill>
                  <a:srgbClr val="FFFFFF"/>
                </a:solidFill>
                <a:latin typeface="Century Gothic"/>
                <a:cs typeface="Century Gothic"/>
              </a:rPr>
              <a:t>Each School </a:t>
            </a:r>
            <a:r>
              <a:rPr sz="2400" dirty="0">
                <a:solidFill>
                  <a:srgbClr val="FFFFFF"/>
                </a:solidFill>
                <a:latin typeface="Century Gothic"/>
                <a:cs typeface="Century Gothic"/>
              </a:rPr>
              <a:t>Advisory Council </a:t>
            </a:r>
            <a:r>
              <a:rPr sz="2400" spc="-10" dirty="0">
                <a:solidFill>
                  <a:srgbClr val="FFFFFF"/>
                </a:solidFill>
                <a:latin typeface="Century Gothic"/>
                <a:cs typeface="Century Gothic"/>
              </a:rPr>
              <a:t>(SAC), </a:t>
            </a:r>
            <a:r>
              <a:rPr sz="2400" spc="5" dirty="0">
                <a:solidFill>
                  <a:srgbClr val="FFFFFF"/>
                </a:solidFill>
                <a:latin typeface="Century Gothic"/>
                <a:cs typeface="Century Gothic"/>
              </a:rPr>
              <a:t>in </a:t>
            </a:r>
            <a:r>
              <a:rPr sz="2400" dirty="0">
                <a:solidFill>
                  <a:srgbClr val="FFFFFF"/>
                </a:solidFill>
                <a:latin typeface="Century Gothic"/>
                <a:cs typeface="Century Gothic"/>
              </a:rPr>
              <a:t>cooperation  with various identified community </a:t>
            </a:r>
            <a:r>
              <a:rPr sz="2400" spc="-5" dirty="0">
                <a:solidFill>
                  <a:srgbClr val="FFFFFF"/>
                </a:solidFill>
                <a:latin typeface="Century Gothic"/>
                <a:cs typeface="Century Gothic"/>
              </a:rPr>
              <a:t>stakeholders </a:t>
            </a:r>
            <a:r>
              <a:rPr sz="2400" dirty="0">
                <a:solidFill>
                  <a:srgbClr val="FFFFFF"/>
                </a:solidFill>
                <a:latin typeface="Century Gothic"/>
                <a:cs typeface="Century Gothic"/>
              </a:rPr>
              <a:t>that  </a:t>
            </a:r>
            <a:r>
              <a:rPr sz="2400" spc="-5" dirty="0">
                <a:solidFill>
                  <a:srgbClr val="FFFFFF"/>
                </a:solidFill>
                <a:latin typeface="Century Gothic"/>
                <a:cs typeface="Century Gothic"/>
              </a:rPr>
              <a:t>work </a:t>
            </a:r>
            <a:r>
              <a:rPr sz="2400" dirty="0">
                <a:solidFill>
                  <a:srgbClr val="FFFFFF"/>
                </a:solidFill>
                <a:latin typeface="Century Gothic"/>
                <a:cs typeface="Century Gothic"/>
              </a:rPr>
              <a:t>with the </a:t>
            </a:r>
            <a:r>
              <a:rPr sz="2400" spc="-5" dirty="0">
                <a:solidFill>
                  <a:srgbClr val="FFFFFF"/>
                </a:solidFill>
                <a:latin typeface="Century Gothic"/>
                <a:cs typeface="Century Gothic"/>
              </a:rPr>
              <a:t>school, </a:t>
            </a:r>
            <a:r>
              <a:rPr sz="2400" spc="5" dirty="0">
                <a:solidFill>
                  <a:srgbClr val="FFFFFF"/>
                </a:solidFill>
                <a:latin typeface="Century Gothic"/>
                <a:cs typeface="Century Gothic"/>
              </a:rPr>
              <a:t>is </a:t>
            </a:r>
            <a:r>
              <a:rPr sz="2400" dirty="0">
                <a:solidFill>
                  <a:srgbClr val="FFFFFF"/>
                </a:solidFill>
                <a:latin typeface="Century Gothic"/>
                <a:cs typeface="Century Gothic"/>
              </a:rPr>
              <a:t>to </a:t>
            </a:r>
            <a:r>
              <a:rPr sz="2400" spc="-5" dirty="0">
                <a:solidFill>
                  <a:srgbClr val="FFFFFF"/>
                </a:solidFill>
                <a:latin typeface="Century Gothic"/>
                <a:cs typeface="Century Gothic"/>
              </a:rPr>
              <a:t>conduct an </a:t>
            </a:r>
            <a:r>
              <a:rPr sz="2400" dirty="0">
                <a:solidFill>
                  <a:srgbClr val="FFFFFF"/>
                </a:solidFill>
                <a:latin typeface="Century Gothic"/>
                <a:cs typeface="Century Gothic"/>
              </a:rPr>
              <a:t>annual midyear  </a:t>
            </a:r>
            <a:r>
              <a:rPr lang="en-US" sz="2400" dirty="0">
                <a:solidFill>
                  <a:srgbClr val="FFFFFF"/>
                </a:solidFill>
                <a:latin typeface="Century Gothic"/>
                <a:cs typeface="Century Gothic"/>
              </a:rPr>
              <a:t>reflection as part of the SIP process and submit to FLDOE through the CIMs Platform</a:t>
            </a:r>
            <a:r>
              <a:rPr sz="2400" dirty="0">
                <a:solidFill>
                  <a:srgbClr val="FFFFFF"/>
                </a:solidFill>
                <a:latin typeface="Century Gothic"/>
                <a:cs typeface="Century Gothic"/>
              </a:rPr>
              <a:t>.</a:t>
            </a:r>
            <a:r>
              <a:rPr lang="en-US" sz="2400" dirty="0">
                <a:solidFill>
                  <a:srgbClr val="FFFFFF"/>
                </a:solidFill>
                <a:latin typeface="Century Gothic"/>
                <a:cs typeface="Century Gothic"/>
              </a:rPr>
              <a:t> </a:t>
            </a:r>
          </a:p>
          <a:p>
            <a:pPr marL="355600" marR="5080" indent="-342900">
              <a:spcBef>
                <a:spcPts val="575"/>
              </a:spcBef>
              <a:buFont typeface="Arial"/>
              <a:buChar char="•"/>
              <a:tabLst>
                <a:tab pos="354965" algn="l"/>
                <a:tab pos="355600" algn="l"/>
              </a:tabLst>
            </a:pPr>
            <a:r>
              <a:rPr lang="en-US" sz="2400" dirty="0">
                <a:solidFill>
                  <a:srgbClr val="FFFFFF"/>
                </a:solidFill>
                <a:latin typeface="Century Gothic"/>
                <a:cs typeface="Century Gothic"/>
              </a:rPr>
              <a:t>Agenda and minutes will be submitted to the Office of School Improvement every month.</a:t>
            </a:r>
            <a:endParaRPr sz="2400" dirty="0">
              <a:latin typeface="Century Gothic"/>
              <a:cs typeface="Century Gothic"/>
            </a:endParaRPr>
          </a:p>
        </p:txBody>
      </p:sp>
      <p:sp>
        <p:nvSpPr>
          <p:cNvPr id="8" name="object 8"/>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9" name="Picture 8">
            <a:extLst>
              <a:ext uri="{FF2B5EF4-FFF2-40B4-BE49-F238E27FC236}">
                <a16:creationId xmlns:a16="http://schemas.microsoft.com/office/drawing/2014/main" id="{7CBEAAAE-0210-4E86-9454-71C53732AF68}"/>
              </a:ext>
            </a:extLst>
          </p:cNvPr>
          <p:cNvPicPr>
            <a:picLocks noChangeAspect="1"/>
          </p:cNvPicPr>
          <p:nvPr/>
        </p:nvPicPr>
        <p:blipFill>
          <a:blip r:embed="rId2"/>
          <a:stretch>
            <a:fillRect/>
          </a:stretch>
        </p:blipFill>
        <p:spPr>
          <a:xfrm>
            <a:off x="10185318" y="222401"/>
            <a:ext cx="1841152" cy="1188823"/>
          </a:xfrm>
          <a:prstGeom prst="rect">
            <a:avLst/>
          </a:prstGeom>
        </p:spPr>
      </p:pic>
    </p:spTree>
    <p:extLst>
      <p:ext uri="{BB962C8B-B14F-4D97-AF65-F5344CB8AC3E}">
        <p14:creationId xmlns:p14="http://schemas.microsoft.com/office/powerpoint/2010/main" val="2391812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5731" y="149701"/>
            <a:ext cx="7446207" cy="492443"/>
          </a:xfrm>
          <a:prstGeom prst="rect">
            <a:avLst/>
          </a:prstGeom>
        </p:spPr>
        <p:txBody>
          <a:bodyPr vert="horz" wrap="square" lIns="0" tIns="0" rIns="0" bIns="0" rtlCol="0" anchor="ctr">
            <a:spAutoFit/>
          </a:bodyPr>
          <a:lstStyle/>
          <a:p>
            <a:pPr marL="12700">
              <a:lnSpc>
                <a:spcPct val="100000"/>
              </a:lnSpc>
            </a:pPr>
            <a:r>
              <a:rPr sz="3200" dirty="0">
                <a:solidFill>
                  <a:srgbClr val="FFFF00"/>
                </a:solidFill>
              </a:rPr>
              <a:t>School Improvement</a:t>
            </a:r>
            <a:r>
              <a:rPr sz="3200" spc="-70" dirty="0">
                <a:solidFill>
                  <a:srgbClr val="FFFF00"/>
                </a:solidFill>
              </a:rPr>
              <a:t> </a:t>
            </a:r>
            <a:r>
              <a:rPr sz="3200" spc="-5" dirty="0">
                <a:solidFill>
                  <a:srgbClr val="FFFF00"/>
                </a:solidFill>
              </a:rPr>
              <a:t>Funds</a:t>
            </a:r>
            <a:r>
              <a:rPr lang="en-US" sz="3200" spc="-5" dirty="0">
                <a:solidFill>
                  <a:srgbClr val="FFFF00"/>
                </a:solidFill>
              </a:rPr>
              <a:t> (if available)</a:t>
            </a:r>
            <a:endParaRPr sz="3200" dirty="0"/>
          </a:p>
        </p:txBody>
      </p:sp>
      <p:sp>
        <p:nvSpPr>
          <p:cNvPr id="3" name="object 3"/>
          <p:cNvSpPr txBox="1"/>
          <p:nvPr/>
        </p:nvSpPr>
        <p:spPr>
          <a:xfrm>
            <a:off x="1135731" y="699609"/>
            <a:ext cx="8223250" cy="5988819"/>
          </a:xfrm>
          <a:prstGeom prst="rect">
            <a:avLst/>
          </a:prstGeom>
        </p:spPr>
        <p:txBody>
          <a:bodyPr vert="horz" wrap="square" lIns="0" tIns="0" rIns="0" bIns="0" rtlCol="0">
            <a:spAutoFit/>
          </a:bodyPr>
          <a:lstStyle/>
          <a:p>
            <a:pPr marL="355600" marR="137795" indent="-342900">
              <a:buFont typeface="Arial"/>
              <a:buChar char="•"/>
              <a:tabLst>
                <a:tab pos="354965" algn="l"/>
                <a:tab pos="355600" algn="l"/>
              </a:tabLst>
            </a:pPr>
            <a:r>
              <a:rPr sz="2000" dirty="0">
                <a:solidFill>
                  <a:srgbClr val="FFFFFF"/>
                </a:solidFill>
                <a:latin typeface="Century Gothic"/>
                <a:cs typeface="Century Gothic"/>
              </a:rPr>
              <a:t>Funds </a:t>
            </a:r>
            <a:r>
              <a:rPr sz="2000" spc="-5" dirty="0">
                <a:solidFill>
                  <a:srgbClr val="FFFFFF"/>
                </a:solidFill>
                <a:latin typeface="Century Gothic"/>
                <a:cs typeface="Century Gothic"/>
              </a:rPr>
              <a:t>can </a:t>
            </a:r>
            <a:r>
              <a:rPr sz="2000" dirty="0">
                <a:solidFill>
                  <a:srgbClr val="FFFFFF"/>
                </a:solidFill>
                <a:latin typeface="Century Gothic"/>
                <a:cs typeface="Century Gothic"/>
              </a:rPr>
              <a:t>be used </a:t>
            </a:r>
            <a:r>
              <a:rPr sz="2000" spc="-5" dirty="0">
                <a:solidFill>
                  <a:srgbClr val="FFFFFF"/>
                </a:solidFill>
                <a:latin typeface="Century Gothic"/>
                <a:cs typeface="Century Gothic"/>
              </a:rPr>
              <a:t>for School </a:t>
            </a:r>
            <a:r>
              <a:rPr sz="2000" dirty="0">
                <a:solidFill>
                  <a:srgbClr val="FFFFFF"/>
                </a:solidFill>
                <a:latin typeface="Century Gothic"/>
                <a:cs typeface="Century Gothic"/>
              </a:rPr>
              <a:t>Improvement Plan development  </a:t>
            </a:r>
            <a:r>
              <a:rPr sz="2000" spc="-5" dirty="0">
                <a:solidFill>
                  <a:srgbClr val="FFFFFF"/>
                </a:solidFill>
                <a:latin typeface="Century Gothic"/>
                <a:cs typeface="Century Gothic"/>
              </a:rPr>
              <a:t>or </a:t>
            </a:r>
            <a:r>
              <a:rPr sz="2000" dirty="0">
                <a:solidFill>
                  <a:srgbClr val="FFFFFF"/>
                </a:solidFill>
                <a:latin typeface="Century Gothic"/>
                <a:cs typeface="Century Gothic"/>
              </a:rPr>
              <a:t>implementation</a:t>
            </a:r>
            <a:r>
              <a:rPr sz="2000" spc="-110" dirty="0">
                <a:solidFill>
                  <a:srgbClr val="FFFFFF"/>
                </a:solidFill>
                <a:latin typeface="Century Gothic"/>
                <a:cs typeface="Century Gothic"/>
              </a:rPr>
              <a:t> </a:t>
            </a:r>
            <a:r>
              <a:rPr sz="2000" spc="-5" dirty="0">
                <a:solidFill>
                  <a:srgbClr val="FFFFFF"/>
                </a:solidFill>
                <a:latin typeface="Century Gothic"/>
                <a:cs typeface="Century Gothic"/>
              </a:rPr>
              <a:t>only.</a:t>
            </a:r>
            <a:endParaRPr sz="2000" dirty="0">
              <a:latin typeface="Century Gothic"/>
              <a:cs typeface="Century Gothic"/>
            </a:endParaRPr>
          </a:p>
          <a:p>
            <a:pPr marL="355600" marR="36830" indent="-342900">
              <a:spcBef>
                <a:spcPts val="480"/>
              </a:spcBef>
              <a:buFont typeface="Arial"/>
              <a:buChar char="•"/>
              <a:tabLst>
                <a:tab pos="354965" algn="l"/>
                <a:tab pos="355600" algn="l"/>
              </a:tabLst>
            </a:pPr>
            <a:r>
              <a:rPr sz="2000" spc="-5" dirty="0">
                <a:solidFill>
                  <a:srgbClr val="FFFFFF"/>
                </a:solidFill>
                <a:latin typeface="Century Gothic"/>
                <a:cs typeface="Century Gothic"/>
              </a:rPr>
              <a:t>SACs </a:t>
            </a:r>
            <a:r>
              <a:rPr sz="2000" dirty="0">
                <a:solidFill>
                  <a:srgbClr val="FFFFFF"/>
                </a:solidFill>
                <a:latin typeface="Century Gothic"/>
                <a:cs typeface="Century Gothic"/>
              </a:rPr>
              <a:t>must reference </a:t>
            </a:r>
            <a:r>
              <a:rPr sz="2000" spc="-5" dirty="0">
                <a:solidFill>
                  <a:srgbClr val="FFFFFF"/>
                </a:solidFill>
                <a:latin typeface="Century Gothic"/>
                <a:cs typeface="Century Gothic"/>
              </a:rPr>
              <a:t>specific </a:t>
            </a:r>
            <a:r>
              <a:rPr sz="2000" dirty="0">
                <a:solidFill>
                  <a:srgbClr val="FFFFFF"/>
                </a:solidFill>
                <a:latin typeface="Century Gothic"/>
                <a:cs typeface="Century Gothic"/>
              </a:rPr>
              <a:t>objectives </a:t>
            </a:r>
            <a:r>
              <a:rPr sz="2000" spc="-5" dirty="0">
                <a:solidFill>
                  <a:srgbClr val="FFFFFF"/>
                </a:solidFill>
                <a:latin typeface="Century Gothic"/>
                <a:cs typeface="Century Gothic"/>
              </a:rPr>
              <a:t>and/or </a:t>
            </a:r>
            <a:r>
              <a:rPr sz="2000" dirty="0">
                <a:solidFill>
                  <a:srgbClr val="FFFFFF"/>
                </a:solidFill>
                <a:latin typeface="Century Gothic"/>
                <a:cs typeface="Century Gothic"/>
              </a:rPr>
              <a:t>strategies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a:t>
            </a:r>
            <a:r>
              <a:rPr sz="2000" spc="-85" dirty="0">
                <a:solidFill>
                  <a:srgbClr val="FFFFFF"/>
                </a:solidFill>
                <a:latin typeface="Century Gothic"/>
                <a:cs typeface="Century Gothic"/>
              </a:rPr>
              <a:t> </a:t>
            </a:r>
            <a:r>
              <a:rPr sz="2000" dirty="0">
                <a:solidFill>
                  <a:srgbClr val="FFFFFF"/>
                </a:solidFill>
                <a:latin typeface="Century Gothic"/>
                <a:cs typeface="Century Gothic"/>
              </a:rPr>
              <a:t>Plan.</a:t>
            </a:r>
            <a:endParaRPr sz="2000" dirty="0">
              <a:latin typeface="Century Gothic"/>
              <a:cs typeface="Century Gothic"/>
            </a:endParaRPr>
          </a:p>
          <a:p>
            <a:pPr marL="355600" marR="972819" indent="-342900">
              <a:spcBef>
                <a:spcPts val="480"/>
              </a:spcBef>
              <a:buFont typeface="Arial"/>
              <a:buChar char="•"/>
              <a:tabLst>
                <a:tab pos="354965" algn="l"/>
                <a:tab pos="355600" algn="l"/>
              </a:tabLst>
            </a:pPr>
            <a:r>
              <a:rPr sz="2000"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 Council decides on how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 Funds will be</a:t>
            </a:r>
            <a:r>
              <a:rPr sz="2000" spc="-135" dirty="0">
                <a:solidFill>
                  <a:srgbClr val="FFFFFF"/>
                </a:solidFill>
                <a:latin typeface="Century Gothic"/>
                <a:cs typeface="Century Gothic"/>
              </a:rPr>
              <a:t> </a:t>
            </a:r>
            <a:r>
              <a:rPr sz="2000" spc="5" dirty="0">
                <a:solidFill>
                  <a:srgbClr val="FFFFFF"/>
                </a:solidFill>
                <a:latin typeface="Century Gothic"/>
                <a:cs typeface="Century Gothic"/>
              </a:rPr>
              <a:t>spent.</a:t>
            </a:r>
            <a:endParaRPr lang="en-US" sz="2000" spc="5" dirty="0">
              <a:solidFill>
                <a:srgbClr val="FFFFFF"/>
              </a:solidFill>
              <a:latin typeface="Century Gothic"/>
              <a:cs typeface="Century Gothic"/>
            </a:endParaRPr>
          </a:p>
          <a:p>
            <a:pPr marL="355600" marR="972819" indent="-342900">
              <a:spcBef>
                <a:spcPts val="480"/>
              </a:spcBef>
              <a:buFont typeface="Arial"/>
              <a:buChar char="•"/>
              <a:tabLst>
                <a:tab pos="354965" algn="l"/>
                <a:tab pos="355600" algn="l"/>
              </a:tabLst>
            </a:pPr>
            <a:r>
              <a:rPr lang="en-US" sz="2000" spc="5" dirty="0">
                <a:solidFill>
                  <a:srgbClr val="FFFFFF"/>
                </a:solidFill>
                <a:latin typeface="Century Gothic"/>
                <a:cs typeface="Century Gothic"/>
              </a:rPr>
              <a:t>SAC funds must be spent on the needs of the individual school and cannot be transferred between schools.</a:t>
            </a:r>
            <a:endParaRPr sz="2000" dirty="0">
              <a:latin typeface="Century Gothic"/>
              <a:cs typeface="Century Gothic"/>
            </a:endParaRPr>
          </a:p>
          <a:p>
            <a:pPr marL="355600" marR="494665" indent="-342900">
              <a:spcBef>
                <a:spcPts val="480"/>
              </a:spcBef>
              <a:buFont typeface="Arial"/>
              <a:buChar char="•"/>
              <a:tabLst>
                <a:tab pos="354965" algn="l"/>
                <a:tab pos="355600" algn="l"/>
              </a:tabLst>
            </a:pPr>
            <a:r>
              <a:rPr sz="2000" dirty="0">
                <a:solidFill>
                  <a:srgbClr val="FFFFFF"/>
                </a:solidFill>
                <a:latin typeface="Century Gothic"/>
                <a:cs typeface="Century Gothic"/>
              </a:rPr>
              <a:t>The </a:t>
            </a:r>
            <a:r>
              <a:rPr sz="2000" spc="-5" dirty="0">
                <a:solidFill>
                  <a:srgbClr val="FFFFFF"/>
                </a:solidFill>
                <a:latin typeface="Century Gothic"/>
                <a:cs typeface="Century Gothic"/>
              </a:rPr>
              <a:t>principal </a:t>
            </a:r>
            <a:r>
              <a:rPr sz="2000" dirty="0">
                <a:solidFill>
                  <a:srgbClr val="FFFFFF"/>
                </a:solidFill>
                <a:latin typeface="Century Gothic"/>
                <a:cs typeface="Century Gothic"/>
              </a:rPr>
              <a:t>may not override </a:t>
            </a:r>
            <a:r>
              <a:rPr sz="2000" spc="5" dirty="0">
                <a:solidFill>
                  <a:srgbClr val="FFFFFF"/>
                </a:solidFill>
                <a:latin typeface="Century Gothic"/>
                <a:cs typeface="Century Gothic"/>
              </a:rPr>
              <a:t>the </a:t>
            </a:r>
            <a:r>
              <a:rPr sz="2000" dirty="0">
                <a:solidFill>
                  <a:srgbClr val="FFFFFF"/>
                </a:solidFill>
                <a:latin typeface="Century Gothic"/>
                <a:cs typeface="Century Gothic"/>
              </a:rPr>
              <a:t>recommendations </a:t>
            </a:r>
            <a:r>
              <a:rPr sz="2000" spc="-5" dirty="0">
                <a:solidFill>
                  <a:srgbClr val="FFFFFF"/>
                </a:solidFill>
                <a:latin typeface="Century Gothic"/>
                <a:cs typeface="Century Gothic"/>
              </a:rPr>
              <a:t>of</a:t>
            </a:r>
            <a:r>
              <a:rPr sz="2000" spc="-145" dirty="0">
                <a:solidFill>
                  <a:srgbClr val="FFFFFF"/>
                </a:solidFill>
                <a:latin typeface="Century Gothic"/>
                <a:cs typeface="Century Gothic"/>
              </a:rPr>
              <a:t>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a:t>
            </a:r>
            <a:endParaRPr sz="2000" dirty="0">
              <a:latin typeface="Century Gothic"/>
              <a:cs typeface="Century Gothic"/>
            </a:endParaRPr>
          </a:p>
          <a:p>
            <a:pPr marL="355600" marR="42545" indent="-342900">
              <a:spcBef>
                <a:spcPts val="480"/>
              </a:spcBef>
              <a:buFont typeface="Arial"/>
              <a:buChar char="•"/>
              <a:tabLst>
                <a:tab pos="354965" algn="l"/>
                <a:tab pos="355600" algn="l"/>
              </a:tabLst>
            </a:pP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 Funds may </a:t>
            </a:r>
            <a:r>
              <a:rPr sz="2000" b="1" u="sng" dirty="0">
                <a:solidFill>
                  <a:srgbClr val="FFFFFF"/>
                </a:solidFill>
                <a:latin typeface="Century Gothic"/>
                <a:cs typeface="Century Gothic"/>
              </a:rPr>
              <a:t>not</a:t>
            </a:r>
            <a:r>
              <a:rPr sz="2000" b="1" dirty="0">
                <a:solidFill>
                  <a:srgbClr val="FFFFFF"/>
                </a:solidFill>
                <a:latin typeface="Century Gothic"/>
                <a:cs typeface="Century Gothic"/>
              </a:rPr>
              <a:t> </a:t>
            </a:r>
            <a:r>
              <a:rPr sz="2000" dirty="0">
                <a:solidFill>
                  <a:srgbClr val="FFFFFF"/>
                </a:solidFill>
                <a:latin typeface="Century Gothic"/>
                <a:cs typeface="Century Gothic"/>
              </a:rPr>
              <a:t>be used </a:t>
            </a:r>
            <a:r>
              <a:rPr sz="2000" spc="-5" dirty="0">
                <a:solidFill>
                  <a:srgbClr val="FFFFFF"/>
                </a:solidFill>
                <a:latin typeface="Century Gothic"/>
                <a:cs typeface="Century Gothic"/>
              </a:rPr>
              <a:t>for </a:t>
            </a:r>
            <a:r>
              <a:rPr sz="2000" dirty="0">
                <a:solidFill>
                  <a:srgbClr val="FFFFFF"/>
                </a:solidFill>
                <a:latin typeface="Century Gothic"/>
                <a:cs typeface="Century Gothic"/>
              </a:rPr>
              <a:t>capital  improvements, such as, construction, renovation remodeling,</a:t>
            </a:r>
            <a:r>
              <a:rPr sz="2000" spc="-200" dirty="0">
                <a:solidFill>
                  <a:srgbClr val="FFFFFF"/>
                </a:solidFill>
                <a:latin typeface="Century Gothic"/>
                <a:cs typeface="Century Gothic"/>
              </a:rPr>
              <a:t> </a:t>
            </a:r>
            <a:r>
              <a:rPr sz="2000" spc="-5" dirty="0">
                <a:solidFill>
                  <a:srgbClr val="FFFFFF"/>
                </a:solidFill>
                <a:latin typeface="Century Gothic"/>
                <a:cs typeface="Century Gothic"/>
              </a:rPr>
              <a:t>or  </a:t>
            </a:r>
            <a:r>
              <a:rPr sz="2000" dirty="0">
                <a:solidFill>
                  <a:srgbClr val="FFFFFF"/>
                </a:solidFill>
                <a:latin typeface="Century Gothic"/>
                <a:cs typeface="Century Gothic"/>
              </a:rPr>
              <a:t>site</a:t>
            </a:r>
            <a:r>
              <a:rPr sz="2000" spc="-95" dirty="0">
                <a:solidFill>
                  <a:srgbClr val="FFFFFF"/>
                </a:solidFill>
                <a:latin typeface="Century Gothic"/>
                <a:cs typeface="Century Gothic"/>
              </a:rPr>
              <a:t> </a:t>
            </a:r>
            <a:r>
              <a:rPr sz="2000" dirty="0">
                <a:solidFill>
                  <a:srgbClr val="FFFFFF"/>
                </a:solidFill>
                <a:latin typeface="Century Gothic"/>
                <a:cs typeface="Century Gothic"/>
              </a:rPr>
              <a:t>improvement.</a:t>
            </a:r>
            <a:endParaRPr sz="2000" dirty="0">
              <a:latin typeface="Century Gothic"/>
              <a:cs typeface="Century Gothic"/>
            </a:endParaRPr>
          </a:p>
          <a:p>
            <a:pPr marL="355600" marR="276860" indent="-342900">
              <a:spcBef>
                <a:spcPts val="475"/>
              </a:spcBef>
              <a:buFont typeface="Arial"/>
              <a:buChar char="•"/>
              <a:tabLst>
                <a:tab pos="354965" algn="l"/>
                <a:tab pos="355600" algn="l"/>
              </a:tabLst>
            </a:pPr>
            <a:r>
              <a:rPr sz="2000" spc="-5" dirty="0">
                <a:solidFill>
                  <a:srgbClr val="FFFFFF"/>
                </a:solidFill>
                <a:latin typeface="Century Gothic"/>
                <a:cs typeface="Century Gothic"/>
              </a:rPr>
              <a:t>SACs are </a:t>
            </a:r>
            <a:r>
              <a:rPr sz="2000" dirty="0">
                <a:solidFill>
                  <a:srgbClr val="FFFFFF"/>
                </a:solidFill>
                <a:latin typeface="Century Gothic"/>
                <a:cs typeface="Century Gothic"/>
              </a:rPr>
              <a:t>encouraged </a:t>
            </a:r>
            <a:r>
              <a:rPr sz="2000" spc="5" dirty="0">
                <a:solidFill>
                  <a:srgbClr val="FFFFFF"/>
                </a:solidFill>
                <a:latin typeface="Century Gothic"/>
                <a:cs typeface="Century Gothic"/>
              </a:rPr>
              <a:t>to </a:t>
            </a:r>
            <a:r>
              <a:rPr sz="2000" dirty="0">
                <a:solidFill>
                  <a:srgbClr val="FFFFFF"/>
                </a:solidFill>
                <a:latin typeface="Century Gothic"/>
                <a:cs typeface="Century Gothic"/>
              </a:rPr>
              <a:t>use </a:t>
            </a:r>
            <a:r>
              <a:rPr sz="2000" spc="5" dirty="0">
                <a:solidFill>
                  <a:srgbClr val="FFFFFF"/>
                </a:solidFill>
                <a:latin typeface="Century Gothic"/>
                <a:cs typeface="Century Gothic"/>
              </a:rPr>
              <a:t>the </a:t>
            </a:r>
            <a:r>
              <a:rPr sz="2000" dirty="0">
                <a:solidFill>
                  <a:srgbClr val="FFFFFF"/>
                </a:solidFill>
                <a:latin typeface="Century Gothic"/>
                <a:cs typeface="Century Gothic"/>
              </a:rPr>
              <a:t>funds </a:t>
            </a:r>
            <a:r>
              <a:rPr sz="2000" spc="5" dirty="0">
                <a:solidFill>
                  <a:srgbClr val="FFFFFF"/>
                </a:solidFill>
                <a:latin typeface="Century Gothic"/>
                <a:cs typeface="Century Gothic"/>
              </a:rPr>
              <a:t>to meet </a:t>
            </a:r>
            <a:r>
              <a:rPr sz="2000" dirty="0">
                <a:solidFill>
                  <a:srgbClr val="FFFFFF"/>
                </a:solidFill>
                <a:latin typeface="Century Gothic"/>
                <a:cs typeface="Century Gothic"/>
              </a:rPr>
              <a:t>current</a:t>
            </a:r>
            <a:r>
              <a:rPr sz="2000" spc="-225" dirty="0">
                <a:solidFill>
                  <a:srgbClr val="FFFFFF"/>
                </a:solidFill>
                <a:latin typeface="Century Gothic"/>
                <a:cs typeface="Century Gothic"/>
              </a:rPr>
              <a:t> </a:t>
            </a:r>
            <a:r>
              <a:rPr sz="2000" dirty="0">
                <a:solidFill>
                  <a:srgbClr val="FFFFFF"/>
                </a:solidFill>
                <a:latin typeface="Century Gothic"/>
                <a:cs typeface="Century Gothic"/>
              </a:rPr>
              <a:t>needs  rather than having </a:t>
            </a:r>
            <a:r>
              <a:rPr sz="2000" spc="5" dirty="0">
                <a:solidFill>
                  <a:srgbClr val="FFFFFF"/>
                </a:solidFill>
                <a:latin typeface="Century Gothic"/>
                <a:cs typeface="Century Gothic"/>
              </a:rPr>
              <a:t>the </a:t>
            </a:r>
            <a:r>
              <a:rPr sz="2000" dirty="0">
                <a:solidFill>
                  <a:srgbClr val="FFFFFF"/>
                </a:solidFill>
                <a:latin typeface="Century Gothic"/>
                <a:cs typeface="Century Gothic"/>
              </a:rPr>
              <a:t>monies committed </a:t>
            </a:r>
            <a:r>
              <a:rPr sz="2000" spc="5" dirty="0">
                <a:solidFill>
                  <a:srgbClr val="FFFFFF"/>
                </a:solidFill>
                <a:latin typeface="Century Gothic"/>
                <a:cs typeface="Century Gothic"/>
              </a:rPr>
              <a:t>to </a:t>
            </a:r>
            <a:r>
              <a:rPr sz="2000" dirty="0">
                <a:solidFill>
                  <a:srgbClr val="FFFFFF"/>
                </a:solidFill>
                <a:latin typeface="Century Gothic"/>
                <a:cs typeface="Century Gothic"/>
              </a:rPr>
              <a:t>recurring</a:t>
            </a:r>
            <a:r>
              <a:rPr sz="2000" spc="-204" dirty="0">
                <a:solidFill>
                  <a:srgbClr val="FFFFFF"/>
                </a:solidFill>
                <a:latin typeface="Century Gothic"/>
                <a:cs typeface="Century Gothic"/>
              </a:rPr>
              <a:t> </a:t>
            </a:r>
            <a:r>
              <a:rPr sz="2000" dirty="0">
                <a:solidFill>
                  <a:srgbClr val="FFFFFF"/>
                </a:solidFill>
                <a:latin typeface="Century Gothic"/>
                <a:cs typeface="Century Gothic"/>
              </a:rPr>
              <a:t>needs</a:t>
            </a:r>
            <a:r>
              <a:rPr lang="en-US" sz="2000" dirty="0">
                <a:solidFill>
                  <a:srgbClr val="FFFFFF"/>
                </a:solidFill>
                <a:latin typeface="Century Gothic"/>
                <a:cs typeface="Century Gothic"/>
              </a:rPr>
              <a:t>, but SAC can approve recurring needs if voted on.</a:t>
            </a:r>
            <a:endParaRPr sz="2000" dirty="0">
              <a:latin typeface="Century Gothic"/>
              <a:cs typeface="Century Gothic"/>
            </a:endParaRPr>
          </a:p>
          <a:p>
            <a:pPr marL="355600" marR="184150" indent="-342900">
              <a:spcBef>
                <a:spcPts val="475"/>
              </a:spcBef>
              <a:buFont typeface="Arial"/>
              <a:buChar char="•"/>
              <a:tabLst>
                <a:tab pos="354965" algn="l"/>
                <a:tab pos="355600" algn="l"/>
              </a:tabLst>
            </a:pPr>
            <a:r>
              <a:rPr sz="2000" dirty="0">
                <a:solidFill>
                  <a:srgbClr val="FFFFFF"/>
                </a:solidFill>
                <a:latin typeface="Century Gothic"/>
                <a:cs typeface="Century Gothic"/>
              </a:rPr>
              <a:t>Fund expenditures should be reflected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 </a:t>
            </a:r>
            <a:r>
              <a:rPr sz="2000" dirty="0">
                <a:solidFill>
                  <a:srgbClr val="FFFFFF"/>
                </a:solidFill>
                <a:latin typeface="Century Gothic"/>
                <a:cs typeface="Century Gothic"/>
              </a:rPr>
              <a:t>minutes</a:t>
            </a:r>
            <a:r>
              <a:rPr sz="2000" spc="-160" dirty="0">
                <a:solidFill>
                  <a:srgbClr val="FFFFFF"/>
                </a:solidFill>
                <a:latin typeface="Century Gothic"/>
                <a:cs typeface="Century Gothic"/>
              </a:rPr>
              <a:t> </a:t>
            </a:r>
            <a:r>
              <a:rPr sz="2000" dirty="0">
                <a:solidFill>
                  <a:srgbClr val="FFFFFF"/>
                </a:solidFill>
                <a:latin typeface="Century Gothic"/>
                <a:cs typeface="Century Gothic"/>
              </a:rPr>
              <a:t>with  signed documentation sent </a:t>
            </a:r>
            <a:r>
              <a:rPr sz="2000" spc="5" dirty="0">
                <a:solidFill>
                  <a:srgbClr val="FFFFFF"/>
                </a:solidFill>
                <a:latin typeface="Century Gothic"/>
                <a:cs typeface="Century Gothic"/>
              </a:rPr>
              <a:t>to the </a:t>
            </a:r>
            <a:r>
              <a:rPr sz="2000" dirty="0">
                <a:solidFill>
                  <a:srgbClr val="FFFFFF"/>
                </a:solidFill>
                <a:latin typeface="Century Gothic"/>
                <a:cs typeface="Century Gothic"/>
              </a:rPr>
              <a:t>budget</a:t>
            </a:r>
            <a:r>
              <a:rPr sz="2000" spc="-185" dirty="0">
                <a:solidFill>
                  <a:srgbClr val="FFFFFF"/>
                </a:solidFill>
                <a:latin typeface="Century Gothic"/>
                <a:cs typeface="Century Gothic"/>
              </a:rPr>
              <a:t> </a:t>
            </a:r>
            <a:r>
              <a:rPr sz="2000" dirty="0">
                <a:solidFill>
                  <a:srgbClr val="FFFFFF"/>
                </a:solidFill>
                <a:latin typeface="Century Gothic"/>
                <a:cs typeface="Century Gothic"/>
              </a:rPr>
              <a:t>department</a:t>
            </a:r>
            <a:r>
              <a:rPr lang="en-US" sz="2000" dirty="0">
                <a:solidFill>
                  <a:srgbClr val="FFFFFF"/>
                </a:solidFill>
                <a:latin typeface="Century Gothic"/>
                <a:cs typeface="Century Gothic"/>
              </a:rPr>
              <a:t>.</a:t>
            </a:r>
            <a:endParaRPr sz="2000" dirty="0">
              <a:latin typeface="Century Gothic"/>
              <a:cs typeface="Century Gothic"/>
            </a:endParaRPr>
          </a:p>
        </p:txBody>
      </p:sp>
      <p:pic>
        <p:nvPicPr>
          <p:cNvPr id="9" name="Picture 8">
            <a:extLst>
              <a:ext uri="{FF2B5EF4-FFF2-40B4-BE49-F238E27FC236}">
                <a16:creationId xmlns:a16="http://schemas.microsoft.com/office/drawing/2014/main" id="{E630BC48-7C5D-4065-AFA3-8511014A41B9}"/>
              </a:ext>
            </a:extLst>
          </p:cNvPr>
          <p:cNvPicPr>
            <a:picLocks noChangeAspect="1"/>
          </p:cNvPicPr>
          <p:nvPr/>
        </p:nvPicPr>
        <p:blipFill>
          <a:blip r:embed="rId2"/>
          <a:stretch>
            <a:fillRect/>
          </a:stretch>
        </p:blipFill>
        <p:spPr>
          <a:xfrm>
            <a:off x="10131326" y="141287"/>
            <a:ext cx="1841152" cy="1188823"/>
          </a:xfrm>
          <a:prstGeom prst="rect">
            <a:avLst/>
          </a:prstGeom>
        </p:spPr>
      </p:pic>
    </p:spTree>
    <p:extLst>
      <p:ext uri="{BB962C8B-B14F-4D97-AF65-F5344CB8AC3E}">
        <p14:creationId xmlns:p14="http://schemas.microsoft.com/office/powerpoint/2010/main" val="4015159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82066" y="608090"/>
            <a:ext cx="5718810" cy="570865"/>
          </a:xfrm>
          <a:prstGeom prst="rect">
            <a:avLst/>
          </a:prstGeom>
        </p:spPr>
        <p:txBody>
          <a:bodyPr vert="horz" wrap="square" lIns="0" tIns="0" rIns="0" bIns="0" rtlCol="0" anchor="ctr">
            <a:spAutoFit/>
          </a:bodyPr>
          <a:lstStyle/>
          <a:p>
            <a:pPr marL="12700">
              <a:lnSpc>
                <a:spcPct val="100000"/>
              </a:lnSpc>
            </a:pPr>
            <a:r>
              <a:rPr sz="3600" spc="-5" dirty="0">
                <a:solidFill>
                  <a:srgbClr val="FFFF00"/>
                </a:solidFill>
                <a:latin typeface="Century Gothic"/>
                <a:cs typeface="Century Gothic"/>
              </a:rPr>
              <a:t>School Recognition</a:t>
            </a:r>
            <a:r>
              <a:rPr sz="3600" spc="35" dirty="0">
                <a:solidFill>
                  <a:srgbClr val="FFFF00"/>
                </a:solidFill>
                <a:latin typeface="Century Gothic"/>
                <a:cs typeface="Century Gothic"/>
              </a:rPr>
              <a:t> </a:t>
            </a:r>
            <a:r>
              <a:rPr sz="3600" spc="-5" dirty="0">
                <a:solidFill>
                  <a:srgbClr val="FFFF00"/>
                </a:solidFill>
                <a:latin typeface="Century Gothic"/>
                <a:cs typeface="Century Gothic"/>
              </a:rPr>
              <a:t>Funds</a:t>
            </a:r>
            <a:endParaRPr sz="3600" dirty="0">
              <a:latin typeface="Century Gothic"/>
              <a:cs typeface="Century Gothic"/>
            </a:endParaRPr>
          </a:p>
        </p:txBody>
      </p:sp>
      <p:sp>
        <p:nvSpPr>
          <p:cNvPr id="3" name="object 3"/>
          <p:cNvSpPr txBox="1"/>
          <p:nvPr/>
        </p:nvSpPr>
        <p:spPr>
          <a:xfrm>
            <a:off x="1128763" y="1699056"/>
            <a:ext cx="8188959" cy="4163695"/>
          </a:xfrm>
          <a:prstGeom prst="rect">
            <a:avLst/>
          </a:prstGeom>
        </p:spPr>
        <p:txBody>
          <a:bodyPr vert="horz" wrap="square" lIns="0" tIns="0" rIns="0" bIns="0" rtlCol="0">
            <a:spAutoFit/>
          </a:bodyPr>
          <a:lstStyle/>
          <a:p>
            <a:pPr marL="355600" marR="213360" indent="-342900" algn="just">
              <a:buFont typeface="Arial"/>
              <a:buChar char="•"/>
              <a:tabLst>
                <a:tab pos="355600" algn="l"/>
              </a:tabLst>
            </a:pPr>
            <a:r>
              <a:rPr sz="2000" spc="-5" dirty="0">
                <a:solidFill>
                  <a:srgbClr val="FFFFFF"/>
                </a:solidFill>
                <a:latin typeface="Century Gothic"/>
                <a:cs typeface="Century Gothic"/>
              </a:rPr>
              <a:t>All </a:t>
            </a:r>
            <a:r>
              <a:rPr sz="2000" dirty="0">
                <a:solidFill>
                  <a:srgbClr val="FFFFFF"/>
                </a:solidFill>
                <a:latin typeface="Century Gothic"/>
                <a:cs typeface="Century Gothic"/>
              </a:rPr>
              <a:t>selected schools shall receive </a:t>
            </a:r>
            <a:r>
              <a:rPr sz="2000" spc="-5" dirty="0">
                <a:solidFill>
                  <a:srgbClr val="FFFFFF"/>
                </a:solidFill>
                <a:latin typeface="Century Gothic"/>
                <a:cs typeface="Century Gothic"/>
              </a:rPr>
              <a:t>financial awards </a:t>
            </a:r>
            <a:r>
              <a:rPr sz="2000" dirty="0">
                <a:solidFill>
                  <a:srgbClr val="FFFFFF"/>
                </a:solidFill>
                <a:latin typeface="Century Gothic"/>
                <a:cs typeface="Century Gothic"/>
              </a:rPr>
              <a:t>depending  on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availability of </a:t>
            </a:r>
            <a:r>
              <a:rPr sz="2000" dirty="0">
                <a:solidFill>
                  <a:srgbClr val="FFFFFF"/>
                </a:solidFill>
                <a:latin typeface="Century Gothic"/>
                <a:cs typeface="Century Gothic"/>
              </a:rPr>
              <a:t>funds appropriated and </a:t>
            </a:r>
            <a:r>
              <a:rPr sz="2000" spc="5" dirty="0">
                <a:solidFill>
                  <a:srgbClr val="FFFFFF"/>
                </a:solidFill>
                <a:latin typeface="Century Gothic"/>
                <a:cs typeface="Century Gothic"/>
              </a:rPr>
              <a:t>the </a:t>
            </a:r>
            <a:r>
              <a:rPr sz="2000" dirty="0">
                <a:solidFill>
                  <a:srgbClr val="FFFFFF"/>
                </a:solidFill>
                <a:latin typeface="Century Gothic"/>
                <a:cs typeface="Century Gothic"/>
              </a:rPr>
              <a:t>number</a:t>
            </a:r>
            <a:r>
              <a:rPr sz="2000" spc="-195" dirty="0">
                <a:solidFill>
                  <a:srgbClr val="FFFFFF"/>
                </a:solidFill>
                <a:latin typeface="Century Gothic"/>
                <a:cs typeface="Century Gothic"/>
              </a:rPr>
              <a:t> </a:t>
            </a:r>
            <a:r>
              <a:rPr sz="2000" dirty="0">
                <a:solidFill>
                  <a:srgbClr val="FFFFFF"/>
                </a:solidFill>
                <a:latin typeface="Century Gothic"/>
                <a:cs typeface="Century Gothic"/>
              </a:rPr>
              <a:t>and  size </a:t>
            </a:r>
            <a:r>
              <a:rPr sz="2000" spc="-5" dirty="0">
                <a:solidFill>
                  <a:srgbClr val="FFFFFF"/>
                </a:solidFill>
                <a:latin typeface="Century Gothic"/>
                <a:cs typeface="Century Gothic"/>
              </a:rPr>
              <a:t>of </a:t>
            </a:r>
            <a:r>
              <a:rPr sz="2000" dirty="0">
                <a:solidFill>
                  <a:srgbClr val="FFFFFF"/>
                </a:solidFill>
                <a:latin typeface="Century Gothic"/>
                <a:cs typeface="Century Gothic"/>
              </a:rPr>
              <a:t>schools selected </a:t>
            </a:r>
            <a:r>
              <a:rPr sz="2000" spc="5" dirty="0">
                <a:solidFill>
                  <a:srgbClr val="FFFFFF"/>
                </a:solidFill>
                <a:latin typeface="Century Gothic"/>
                <a:cs typeface="Century Gothic"/>
              </a:rPr>
              <a:t>to </a:t>
            </a:r>
            <a:r>
              <a:rPr sz="2000" dirty="0">
                <a:solidFill>
                  <a:srgbClr val="FFFFFF"/>
                </a:solidFill>
                <a:latin typeface="Century Gothic"/>
                <a:cs typeface="Century Gothic"/>
              </a:rPr>
              <a:t>receive an</a:t>
            </a:r>
            <a:r>
              <a:rPr sz="2000" spc="-140" dirty="0">
                <a:solidFill>
                  <a:srgbClr val="FFFFFF"/>
                </a:solidFill>
                <a:latin typeface="Century Gothic"/>
                <a:cs typeface="Century Gothic"/>
              </a:rPr>
              <a:t> </a:t>
            </a:r>
            <a:r>
              <a:rPr sz="2000" spc="-5" dirty="0">
                <a:solidFill>
                  <a:srgbClr val="FFFFFF"/>
                </a:solidFill>
                <a:latin typeface="Century Gothic"/>
                <a:cs typeface="Century Gothic"/>
              </a:rPr>
              <a:t>award.</a:t>
            </a:r>
            <a:endParaRPr sz="2000" dirty="0">
              <a:latin typeface="Century Gothic"/>
              <a:cs typeface="Century Gothic"/>
            </a:endParaRPr>
          </a:p>
          <a:p>
            <a:pPr marL="355600" marR="5080" indent="-342900">
              <a:spcBef>
                <a:spcPts val="475"/>
              </a:spcBef>
              <a:buFont typeface="Arial"/>
              <a:buChar char="•"/>
              <a:tabLst>
                <a:tab pos="354965" algn="l"/>
                <a:tab pos="355600" algn="l"/>
              </a:tabLst>
            </a:pPr>
            <a:r>
              <a:rPr sz="2000" dirty="0">
                <a:solidFill>
                  <a:srgbClr val="FFFFFF"/>
                </a:solidFill>
                <a:latin typeface="Century Gothic"/>
                <a:cs typeface="Century Gothic"/>
              </a:rPr>
              <a:t>Funds must be distributed </a:t>
            </a:r>
            <a:r>
              <a:rPr sz="2000" spc="5" dirty="0">
                <a:solidFill>
                  <a:srgbClr val="FFFFFF"/>
                </a:solidFill>
                <a:latin typeface="Century Gothic"/>
                <a:cs typeface="Century Gothic"/>
              </a:rPr>
              <a:t>to the </a:t>
            </a:r>
            <a:r>
              <a:rPr sz="2000" dirty="0">
                <a:solidFill>
                  <a:srgbClr val="FFFFFF"/>
                </a:solidFill>
                <a:latin typeface="Century Gothic"/>
                <a:cs typeface="Century Gothic"/>
              </a:rPr>
              <a:t>school’s </a:t>
            </a:r>
            <a:r>
              <a:rPr sz="2000" spc="-5" dirty="0">
                <a:solidFill>
                  <a:srgbClr val="FFFFFF"/>
                </a:solidFill>
                <a:latin typeface="Century Gothic"/>
                <a:cs typeface="Century Gothic"/>
              </a:rPr>
              <a:t>fiscal </a:t>
            </a:r>
            <a:r>
              <a:rPr sz="2000" dirty="0">
                <a:solidFill>
                  <a:srgbClr val="FFFFFF"/>
                </a:solidFill>
                <a:latin typeface="Century Gothic"/>
                <a:cs typeface="Century Gothic"/>
              </a:rPr>
              <a:t>agent and  placed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school’s account and must be used </a:t>
            </a:r>
            <a:r>
              <a:rPr sz="2000" spc="-5" dirty="0">
                <a:solidFill>
                  <a:srgbClr val="FFFFFF"/>
                </a:solidFill>
                <a:latin typeface="Century Gothic"/>
                <a:cs typeface="Century Gothic"/>
              </a:rPr>
              <a:t>for </a:t>
            </a:r>
            <a:r>
              <a:rPr sz="2000" dirty="0">
                <a:solidFill>
                  <a:srgbClr val="FFFFFF"/>
                </a:solidFill>
                <a:latin typeface="Century Gothic"/>
                <a:cs typeface="Century Gothic"/>
              </a:rPr>
              <a:t>purposes  listed </a:t>
            </a:r>
            <a:r>
              <a:rPr sz="2000" spc="-5" dirty="0">
                <a:solidFill>
                  <a:srgbClr val="FFFFFF"/>
                </a:solidFill>
                <a:latin typeface="Century Gothic"/>
                <a:cs typeface="Century Gothic"/>
              </a:rPr>
              <a:t>in </a:t>
            </a:r>
            <a:r>
              <a:rPr sz="2000" dirty="0">
                <a:solidFill>
                  <a:srgbClr val="FFFFFF"/>
                </a:solidFill>
                <a:latin typeface="Century Gothic"/>
                <a:cs typeface="Century Gothic"/>
              </a:rPr>
              <a:t>subsection </a:t>
            </a:r>
            <a:r>
              <a:rPr sz="2000" spc="-15" dirty="0">
                <a:solidFill>
                  <a:srgbClr val="FFFFFF"/>
                </a:solidFill>
                <a:latin typeface="Century Gothic"/>
                <a:cs typeface="Century Gothic"/>
              </a:rPr>
              <a:t>(5) </a:t>
            </a:r>
            <a:r>
              <a:rPr sz="2000" spc="-5" dirty="0">
                <a:solidFill>
                  <a:srgbClr val="FFFFFF"/>
                </a:solidFill>
                <a:latin typeface="Century Gothic"/>
                <a:cs typeface="Century Gothic"/>
              </a:rPr>
              <a:t>as </a:t>
            </a:r>
            <a:r>
              <a:rPr sz="2000" dirty="0">
                <a:solidFill>
                  <a:srgbClr val="FFFFFF"/>
                </a:solidFill>
                <a:latin typeface="Century Gothic"/>
                <a:cs typeface="Century Gothic"/>
              </a:rPr>
              <a:t>determined jointly by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school’s staff  and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a:t>
            </a:r>
            <a:r>
              <a:rPr sz="2000" spc="-65" dirty="0">
                <a:solidFill>
                  <a:srgbClr val="FFFFFF"/>
                </a:solidFill>
                <a:latin typeface="Century Gothic"/>
                <a:cs typeface="Century Gothic"/>
              </a:rPr>
              <a:t> </a:t>
            </a:r>
            <a:r>
              <a:rPr sz="2000" dirty="0">
                <a:solidFill>
                  <a:srgbClr val="FFFFFF"/>
                </a:solidFill>
                <a:latin typeface="Century Gothic"/>
                <a:cs typeface="Century Gothic"/>
              </a:rPr>
              <a:t>council.</a:t>
            </a:r>
            <a:endParaRPr sz="2000" dirty="0">
              <a:latin typeface="Century Gothic"/>
              <a:cs typeface="Century Gothic"/>
            </a:endParaRPr>
          </a:p>
          <a:p>
            <a:pPr marL="355600" marR="328930" indent="-342900">
              <a:spcBef>
                <a:spcPts val="475"/>
              </a:spcBef>
              <a:buFont typeface="Arial"/>
              <a:buChar char="•"/>
              <a:tabLst>
                <a:tab pos="354965" algn="l"/>
                <a:tab pos="355600" algn="l"/>
              </a:tabLst>
            </a:pPr>
            <a:r>
              <a:rPr sz="2000" spc="5" dirty="0">
                <a:solidFill>
                  <a:srgbClr val="FFFFFF"/>
                </a:solidFill>
                <a:latin typeface="Century Gothic"/>
                <a:cs typeface="Century Gothic"/>
              </a:rPr>
              <a:t>If </a:t>
            </a:r>
            <a:r>
              <a:rPr sz="2000" spc="-5" dirty="0">
                <a:solidFill>
                  <a:srgbClr val="FFFFFF"/>
                </a:solidFill>
                <a:latin typeface="Century Gothic"/>
                <a:cs typeface="Century Gothic"/>
              </a:rPr>
              <a:t>school </a:t>
            </a:r>
            <a:r>
              <a:rPr sz="2000" dirty="0">
                <a:solidFill>
                  <a:srgbClr val="FFFFFF"/>
                </a:solidFill>
                <a:latin typeface="Century Gothic"/>
                <a:cs typeface="Century Gothic"/>
              </a:rPr>
              <a:t>staff and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 </a:t>
            </a:r>
            <a:r>
              <a:rPr sz="2000" spc="-5" dirty="0">
                <a:solidFill>
                  <a:srgbClr val="FFFFFF"/>
                </a:solidFill>
                <a:latin typeface="Century Gothic"/>
                <a:cs typeface="Century Gothic"/>
              </a:rPr>
              <a:t>council cannot </a:t>
            </a:r>
            <a:r>
              <a:rPr sz="2000" dirty="0">
                <a:solidFill>
                  <a:srgbClr val="FFFFFF"/>
                </a:solidFill>
                <a:latin typeface="Century Gothic"/>
                <a:cs typeface="Century Gothic"/>
              </a:rPr>
              <a:t>reach  agreement by February 1,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awards </a:t>
            </a:r>
            <a:r>
              <a:rPr sz="2000" dirty="0">
                <a:solidFill>
                  <a:srgbClr val="FFFFFF"/>
                </a:solidFill>
                <a:latin typeface="Century Gothic"/>
                <a:cs typeface="Century Gothic"/>
              </a:rPr>
              <a:t>must be equally  distributed </a:t>
            </a:r>
            <a:r>
              <a:rPr sz="2000" spc="5" dirty="0">
                <a:solidFill>
                  <a:srgbClr val="FFFFFF"/>
                </a:solidFill>
                <a:latin typeface="Century Gothic"/>
                <a:cs typeface="Century Gothic"/>
              </a:rPr>
              <a:t>to </a:t>
            </a:r>
            <a:r>
              <a:rPr sz="2000" dirty="0">
                <a:solidFill>
                  <a:srgbClr val="FFFFFF"/>
                </a:solidFill>
                <a:latin typeface="Century Gothic"/>
                <a:cs typeface="Century Gothic"/>
              </a:rPr>
              <a:t>all </a:t>
            </a:r>
            <a:r>
              <a:rPr sz="2000" spc="-5" dirty="0">
                <a:solidFill>
                  <a:srgbClr val="FFFFFF"/>
                </a:solidFill>
                <a:latin typeface="Century Gothic"/>
                <a:cs typeface="Century Gothic"/>
              </a:rPr>
              <a:t>classroom </a:t>
            </a:r>
            <a:r>
              <a:rPr sz="2000" dirty="0">
                <a:solidFill>
                  <a:srgbClr val="FFFFFF"/>
                </a:solidFill>
                <a:latin typeface="Century Gothic"/>
                <a:cs typeface="Century Gothic"/>
              </a:rPr>
              <a:t>teachers currently teaching </a:t>
            </a:r>
            <a:r>
              <a:rPr sz="2000" spc="-5" dirty="0">
                <a:solidFill>
                  <a:srgbClr val="FFFFFF"/>
                </a:solidFill>
                <a:latin typeface="Century Gothic"/>
                <a:cs typeface="Century Gothic"/>
              </a:rPr>
              <a:t>in</a:t>
            </a:r>
            <a:r>
              <a:rPr sz="2000" spc="-170" dirty="0">
                <a:solidFill>
                  <a:srgbClr val="FFFFFF"/>
                </a:solidFill>
                <a:latin typeface="Century Gothic"/>
                <a:cs typeface="Century Gothic"/>
              </a:rPr>
              <a:t>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 Sec. </a:t>
            </a:r>
            <a:r>
              <a:rPr sz="2000" spc="-5" dirty="0">
                <a:solidFill>
                  <a:srgbClr val="FFFFFF"/>
                </a:solidFill>
                <a:latin typeface="Century Gothic"/>
                <a:cs typeface="Century Gothic"/>
              </a:rPr>
              <a:t>1008.36(4)</a:t>
            </a:r>
            <a:r>
              <a:rPr sz="2000" spc="-50" dirty="0">
                <a:solidFill>
                  <a:srgbClr val="FFFFFF"/>
                </a:solidFill>
                <a:latin typeface="Century Gothic"/>
                <a:cs typeface="Century Gothic"/>
              </a:rPr>
              <a:t> </a:t>
            </a:r>
            <a:r>
              <a:rPr sz="2000" spc="-5" dirty="0">
                <a:solidFill>
                  <a:srgbClr val="FFFFFF"/>
                </a:solidFill>
                <a:latin typeface="Century Gothic"/>
                <a:cs typeface="Century Gothic"/>
              </a:rPr>
              <a:t>F.S.</a:t>
            </a:r>
            <a:endParaRPr sz="2000" dirty="0">
              <a:latin typeface="Century Gothic"/>
              <a:cs typeface="Century Gothic"/>
            </a:endParaRPr>
          </a:p>
          <a:p>
            <a:pPr marL="355600" marR="149860" indent="-342900">
              <a:spcBef>
                <a:spcPts val="475"/>
              </a:spcBef>
              <a:buFont typeface="Arial"/>
              <a:buChar char="•"/>
              <a:tabLst>
                <a:tab pos="354965" algn="l"/>
                <a:tab pos="355600" algn="l"/>
              </a:tabLst>
            </a:pPr>
            <a:r>
              <a:rPr sz="2000" dirty="0">
                <a:solidFill>
                  <a:srgbClr val="FFFFFF"/>
                </a:solidFill>
                <a:latin typeface="Century Gothic"/>
                <a:cs typeface="Century Gothic"/>
              </a:rPr>
              <a:t>Fund expenditures should be reflected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 </a:t>
            </a:r>
            <a:r>
              <a:rPr sz="2000" dirty="0">
                <a:solidFill>
                  <a:srgbClr val="FFFFFF"/>
                </a:solidFill>
                <a:latin typeface="Century Gothic"/>
                <a:cs typeface="Century Gothic"/>
              </a:rPr>
              <a:t>minutes</a:t>
            </a:r>
            <a:r>
              <a:rPr sz="2000" spc="-160" dirty="0">
                <a:solidFill>
                  <a:srgbClr val="FFFFFF"/>
                </a:solidFill>
                <a:latin typeface="Century Gothic"/>
                <a:cs typeface="Century Gothic"/>
              </a:rPr>
              <a:t> </a:t>
            </a:r>
            <a:r>
              <a:rPr sz="2000" dirty="0">
                <a:solidFill>
                  <a:srgbClr val="FFFFFF"/>
                </a:solidFill>
                <a:latin typeface="Century Gothic"/>
                <a:cs typeface="Century Gothic"/>
              </a:rPr>
              <a:t>with  signed documentation sent </a:t>
            </a:r>
            <a:r>
              <a:rPr sz="2000" spc="5" dirty="0">
                <a:solidFill>
                  <a:srgbClr val="FFFFFF"/>
                </a:solidFill>
                <a:latin typeface="Century Gothic"/>
                <a:cs typeface="Century Gothic"/>
              </a:rPr>
              <a:t>to </a:t>
            </a:r>
            <a:r>
              <a:rPr sz="2000" dirty="0">
                <a:solidFill>
                  <a:srgbClr val="FFFFFF"/>
                </a:solidFill>
                <a:latin typeface="Century Gothic"/>
                <a:cs typeface="Century Gothic"/>
              </a:rPr>
              <a:t>Human</a:t>
            </a:r>
            <a:r>
              <a:rPr sz="2000" spc="-150" dirty="0">
                <a:solidFill>
                  <a:srgbClr val="FFFFFF"/>
                </a:solidFill>
                <a:latin typeface="Century Gothic"/>
                <a:cs typeface="Century Gothic"/>
              </a:rPr>
              <a:t> </a:t>
            </a:r>
            <a:r>
              <a:rPr sz="2000" dirty="0">
                <a:solidFill>
                  <a:srgbClr val="FFFFFF"/>
                </a:solidFill>
                <a:latin typeface="Century Gothic"/>
                <a:cs typeface="Century Gothic"/>
              </a:rPr>
              <a:t>Resources</a:t>
            </a:r>
            <a:endParaRPr sz="2000" dirty="0">
              <a:latin typeface="Century Gothic"/>
              <a:cs typeface="Century Gothic"/>
            </a:endParaRPr>
          </a:p>
        </p:txBody>
      </p:sp>
      <p:pic>
        <p:nvPicPr>
          <p:cNvPr id="4" name="Picture 3">
            <a:extLst>
              <a:ext uri="{FF2B5EF4-FFF2-40B4-BE49-F238E27FC236}">
                <a16:creationId xmlns:a16="http://schemas.microsoft.com/office/drawing/2014/main" id="{ABD78A7F-6AC3-4F93-AE43-4D1E71AC0D1B}"/>
              </a:ext>
            </a:extLst>
          </p:cNvPr>
          <p:cNvPicPr>
            <a:picLocks noChangeAspect="1"/>
          </p:cNvPicPr>
          <p:nvPr/>
        </p:nvPicPr>
        <p:blipFill>
          <a:blip r:embed="rId2"/>
          <a:stretch>
            <a:fillRect/>
          </a:stretch>
        </p:blipFill>
        <p:spPr>
          <a:xfrm>
            <a:off x="10157970" y="138041"/>
            <a:ext cx="1841152" cy="1188823"/>
          </a:xfrm>
          <a:prstGeom prst="rect">
            <a:avLst/>
          </a:prstGeom>
        </p:spPr>
      </p:pic>
    </p:spTree>
    <p:extLst>
      <p:ext uri="{BB962C8B-B14F-4D97-AF65-F5344CB8AC3E}">
        <p14:creationId xmlns:p14="http://schemas.microsoft.com/office/powerpoint/2010/main" val="3264480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62716" y="523702"/>
            <a:ext cx="9154797" cy="4996111"/>
          </a:xfrm>
          <a:prstGeom prst="rect">
            <a:avLst/>
          </a:prstGeom>
        </p:spPr>
        <p:txBody>
          <a:bodyPr vert="horz" wrap="square" lIns="0" tIns="0" rIns="0" bIns="0" rtlCol="0">
            <a:spAutoFit/>
          </a:bodyPr>
          <a:lstStyle/>
          <a:p>
            <a:pPr>
              <a:lnSpc>
                <a:spcPct val="107000"/>
              </a:lnSpc>
              <a:spcAft>
                <a:spcPts val="800"/>
              </a:spcAft>
            </a:pP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Tentative Dates August – September 2023</a:t>
            </a:r>
          </a:p>
          <a:p>
            <a:pPr marL="457200" indent="-457200">
              <a:lnSpc>
                <a:spcPct val="107000"/>
              </a:lnSpc>
              <a:spcAft>
                <a:spcPts val="800"/>
              </a:spcAft>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Ensure all FY23/24 SAC voting members have been added on the SAC Membership Compliance form and recorded in minutes and submitted to Britt Bell</a:t>
            </a:r>
          </a:p>
          <a:p>
            <a:pPr marL="457200" indent="-457200">
              <a:lnSpc>
                <a:spcPct val="107000"/>
              </a:lnSpc>
              <a:spcAft>
                <a:spcPts val="800"/>
              </a:spcAft>
              <a:buFont typeface="Arial" panose="020B0604020202020204" pitchFamily="34" charset="0"/>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School Improvement Plan Approval Form completed</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Review Sunshine Law, Roberts Rules and SAC By- Laws with SAC members and recorded in minutes</a:t>
            </a:r>
          </a:p>
          <a:p>
            <a:pPr marL="457200" indent="-457200">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SAC Checklist Completed and submitted to Britt </a:t>
            </a:r>
            <a:r>
              <a:rPr lang="en-US" sz="2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Bell@Deputy</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Superintendent of Teaching, Learning, </a:t>
            </a:r>
            <a:r>
              <a:rPr lang="en-US" sz="28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Leading by </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September 22, 2023</a:t>
            </a:r>
            <a:endParaRPr sz="2800" dirty="0">
              <a:solidFill>
                <a:schemeClr val="bg1"/>
              </a:solidFill>
              <a:latin typeface="Century Gothic"/>
              <a:cs typeface="Century Gothic"/>
            </a:endParaRPr>
          </a:p>
        </p:txBody>
      </p:sp>
      <p:pic>
        <p:nvPicPr>
          <p:cNvPr id="2" name="Picture 1">
            <a:extLst>
              <a:ext uri="{FF2B5EF4-FFF2-40B4-BE49-F238E27FC236}">
                <a16:creationId xmlns:a16="http://schemas.microsoft.com/office/drawing/2014/main" id="{2195AD74-5EA6-4056-885C-EAEA9A69804A}"/>
              </a:ext>
            </a:extLst>
          </p:cNvPr>
          <p:cNvPicPr>
            <a:picLocks noChangeAspect="1"/>
          </p:cNvPicPr>
          <p:nvPr/>
        </p:nvPicPr>
        <p:blipFill>
          <a:blip r:embed="rId2"/>
          <a:stretch>
            <a:fillRect/>
          </a:stretch>
        </p:blipFill>
        <p:spPr>
          <a:xfrm>
            <a:off x="10241946" y="156702"/>
            <a:ext cx="1841152" cy="1188823"/>
          </a:xfrm>
          <a:prstGeom prst="rect">
            <a:avLst/>
          </a:prstGeom>
        </p:spPr>
      </p:pic>
    </p:spTree>
    <p:extLst>
      <p:ext uri="{BB962C8B-B14F-4D97-AF65-F5344CB8AC3E}">
        <p14:creationId xmlns:p14="http://schemas.microsoft.com/office/powerpoint/2010/main" val="3609110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8447" y="903515"/>
            <a:ext cx="10515600" cy="5795963"/>
          </a:xfrm>
        </p:spPr>
        <p:txBody>
          <a:bodyPr>
            <a:normAutofit fontScale="62500" lnSpcReduction="20000"/>
          </a:bodyPr>
          <a:lstStyle/>
          <a:p>
            <a:pPr marL="0" indent="0">
              <a:buNone/>
            </a:pPr>
            <a:r>
              <a:rPr lang="en-US" dirty="0">
                <a:solidFill>
                  <a:schemeClr val="bg1"/>
                </a:solidFill>
              </a:rPr>
              <a:t>August  2023</a:t>
            </a:r>
          </a:p>
          <a:p>
            <a:r>
              <a:rPr lang="en-US" dirty="0">
                <a:solidFill>
                  <a:schemeClr val="bg1"/>
                </a:solidFill>
              </a:rPr>
              <a:t>CS &amp; I schools submit their School Improvement Plan to the FLCIM to the Bureau of School Improvement for review</a:t>
            </a:r>
          </a:p>
          <a:p>
            <a:r>
              <a:rPr lang="en-US" dirty="0">
                <a:solidFill>
                  <a:schemeClr val="bg1"/>
                </a:solidFill>
              </a:rPr>
              <a:t>School Improvement Plan review and feedback provided by Office of School Improvement</a:t>
            </a:r>
          </a:p>
          <a:p>
            <a:r>
              <a:rPr lang="en-US" dirty="0">
                <a:solidFill>
                  <a:schemeClr val="bg1"/>
                </a:solidFill>
              </a:rPr>
              <a:t>School Improvement Plan SAC approval and recorded in minutes</a:t>
            </a:r>
          </a:p>
          <a:p>
            <a:r>
              <a:rPr lang="en-US" dirty="0">
                <a:solidFill>
                  <a:schemeClr val="bg1"/>
                </a:solidFill>
              </a:rPr>
              <a:t>School Improvement Plan review and feedback provided by REA</a:t>
            </a:r>
          </a:p>
          <a:p>
            <a:r>
              <a:rPr lang="en-US" dirty="0">
                <a:solidFill>
                  <a:schemeClr val="bg1"/>
                </a:solidFill>
              </a:rPr>
              <a:t>SAC Meeting information form due. Approved and recorded in SAC minutes</a:t>
            </a:r>
          </a:p>
          <a:p>
            <a:pPr marL="0" indent="0">
              <a:buNone/>
            </a:pPr>
            <a:r>
              <a:rPr lang="en-US" dirty="0">
                <a:solidFill>
                  <a:schemeClr val="bg1"/>
                </a:solidFill>
              </a:rPr>
              <a:t> September 2023</a:t>
            </a:r>
          </a:p>
          <a:p>
            <a:r>
              <a:rPr lang="en-US" dirty="0">
                <a:solidFill>
                  <a:schemeClr val="bg1"/>
                </a:solidFill>
              </a:rPr>
              <a:t>SAC Checklist, SIP Approval and SAC Membership form to be submitted to the Britt Bell by September 22, 2023. Approval recorded in SAC minutes</a:t>
            </a:r>
          </a:p>
          <a:p>
            <a:pPr marL="0" indent="0">
              <a:buNone/>
            </a:pPr>
            <a:r>
              <a:rPr lang="en-US" dirty="0">
                <a:solidFill>
                  <a:schemeClr val="bg1"/>
                </a:solidFill>
              </a:rPr>
              <a:t>October 2023</a:t>
            </a:r>
          </a:p>
          <a:p>
            <a:r>
              <a:rPr lang="en-US" dirty="0">
                <a:solidFill>
                  <a:schemeClr val="bg1"/>
                </a:solidFill>
              </a:rPr>
              <a:t>School Board Approval as required by SB Policy 2.09 (8e)</a:t>
            </a:r>
          </a:p>
          <a:p>
            <a:r>
              <a:rPr lang="en-US" dirty="0">
                <a:solidFill>
                  <a:schemeClr val="bg1"/>
                </a:solidFill>
              </a:rPr>
              <a:t>District approves SIPs in CIMS for publication</a:t>
            </a:r>
          </a:p>
          <a:p>
            <a:pPr marL="0" indent="0">
              <a:buNone/>
            </a:pPr>
            <a:r>
              <a:rPr lang="en-US" dirty="0">
                <a:solidFill>
                  <a:schemeClr val="bg1"/>
                </a:solidFill>
              </a:rPr>
              <a:t>November</a:t>
            </a:r>
          </a:p>
          <a:p>
            <a:r>
              <a:rPr lang="en-US" dirty="0">
                <a:solidFill>
                  <a:schemeClr val="bg1"/>
                </a:solidFill>
              </a:rPr>
              <a:t>All School Improvement Plans within the FLCIM published by November 1, 2023, by District  </a:t>
            </a:r>
          </a:p>
          <a:p>
            <a:r>
              <a:rPr lang="en-US" dirty="0">
                <a:solidFill>
                  <a:schemeClr val="bg1"/>
                </a:solidFill>
              </a:rPr>
              <a:t>School Improvement Plan Assurances (District)</a:t>
            </a:r>
          </a:p>
          <a:p>
            <a:pPr marL="0" indent="0">
              <a:buNone/>
            </a:pPr>
            <a:r>
              <a:rPr lang="en-US" dirty="0">
                <a:solidFill>
                  <a:schemeClr val="bg1"/>
                </a:solidFill>
              </a:rPr>
              <a:t>February  2024</a:t>
            </a:r>
          </a:p>
          <a:p>
            <a:r>
              <a:rPr lang="en-US" dirty="0">
                <a:solidFill>
                  <a:schemeClr val="bg1"/>
                </a:solidFill>
              </a:rPr>
              <a:t>Mid-Year Reflection submitted to FLDOE CIM</a:t>
            </a:r>
          </a:p>
        </p:txBody>
      </p:sp>
      <p:sp>
        <p:nvSpPr>
          <p:cNvPr id="4" name="object 5">
            <a:extLst>
              <a:ext uri="{FF2B5EF4-FFF2-40B4-BE49-F238E27FC236}">
                <a16:creationId xmlns:a16="http://schemas.microsoft.com/office/drawing/2014/main" id="{DC91FE35-C358-49D0-AF7E-79F0F29FCE43}"/>
              </a:ext>
            </a:extLst>
          </p:cNvPr>
          <p:cNvSpPr/>
          <p:nvPr/>
        </p:nvSpPr>
        <p:spPr>
          <a:xfrm>
            <a:off x="10119948" y="158522"/>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2903156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100" y="275772"/>
            <a:ext cx="8508999" cy="1354217"/>
          </a:xfrm>
          <a:prstGeom prst="rect">
            <a:avLst/>
          </a:prstGeom>
        </p:spPr>
        <p:txBody>
          <a:bodyPr vert="horz" wrap="square" lIns="0" tIns="0" rIns="0" bIns="0" rtlCol="0" anchor="ctr">
            <a:spAutoFit/>
          </a:bodyPr>
          <a:lstStyle/>
          <a:p>
            <a:pPr marL="12700" algn="ctr">
              <a:lnSpc>
                <a:spcPct val="100000"/>
              </a:lnSpc>
            </a:pPr>
            <a:r>
              <a:rPr lang="en-US" dirty="0">
                <a:solidFill>
                  <a:schemeClr val="bg1"/>
                </a:solidFill>
                <a:latin typeface="Century Gothic"/>
                <a:cs typeface="Century Gothic"/>
              </a:rPr>
              <a:t>Monthly Meetings to Include Agenda Item </a:t>
            </a:r>
            <a:endParaRPr dirty="0">
              <a:solidFill>
                <a:schemeClr val="bg1"/>
              </a:solidFill>
              <a:latin typeface="Century Gothic"/>
              <a:cs typeface="Century Gothic"/>
            </a:endParaRPr>
          </a:p>
        </p:txBody>
      </p:sp>
      <p:sp>
        <p:nvSpPr>
          <p:cNvPr id="3" name="object 3"/>
          <p:cNvSpPr txBox="1"/>
          <p:nvPr/>
        </p:nvSpPr>
        <p:spPr>
          <a:xfrm>
            <a:off x="1507267" y="1819147"/>
            <a:ext cx="7449820" cy="3439403"/>
          </a:xfrm>
          <a:prstGeom prst="rect">
            <a:avLst/>
          </a:prstGeom>
        </p:spPr>
        <p:txBody>
          <a:bodyPr vert="horz" wrap="square" lIns="0" tIns="0" rIns="0" bIns="0" rtlCol="0">
            <a:spAutoFit/>
          </a:bodyPr>
          <a:lstStyle/>
          <a:p>
            <a:pPr marL="355600" indent="-342900">
              <a:spcBef>
                <a:spcPts val="860"/>
              </a:spcBef>
              <a:buFont typeface="Arial"/>
              <a:buChar char="•"/>
              <a:tabLst>
                <a:tab pos="355600" algn="l"/>
              </a:tabLst>
            </a:pPr>
            <a:r>
              <a:rPr lang="en-US" sz="3600" spc="-10" dirty="0">
                <a:solidFill>
                  <a:srgbClr val="FFFFFF"/>
                </a:solidFill>
                <a:latin typeface="Century Gothic"/>
                <a:cs typeface="Century Gothic"/>
              </a:rPr>
              <a:t>Update on 2023-24 SIP Areas of Focus and Action Steps (positives and concerns)and changes made</a:t>
            </a:r>
          </a:p>
          <a:p>
            <a:pPr marL="355600" marR="5080" indent="-342900">
              <a:spcBef>
                <a:spcPts val="860"/>
              </a:spcBef>
              <a:buFont typeface="Arial"/>
              <a:buChar char="•"/>
              <a:tabLst>
                <a:tab pos="355600" algn="l"/>
              </a:tabLst>
            </a:pPr>
            <a:r>
              <a:rPr lang="en-US" sz="3600" spc="-10" dirty="0">
                <a:solidFill>
                  <a:srgbClr val="FFFFFF"/>
                </a:solidFill>
                <a:latin typeface="Century Gothic"/>
                <a:cs typeface="Century Gothic"/>
              </a:rPr>
              <a:t>Feedback to be recorded in Minutes</a:t>
            </a:r>
            <a:endParaRPr sz="3600" dirty="0">
              <a:latin typeface="Century Gothic"/>
              <a:cs typeface="Century Gothic"/>
            </a:endParaRPr>
          </a:p>
        </p:txBody>
      </p:sp>
      <p:sp>
        <p:nvSpPr>
          <p:cNvPr id="9" name="object 9"/>
          <p:cNvSpPr txBox="1"/>
          <p:nvPr/>
        </p:nvSpPr>
        <p:spPr>
          <a:xfrm>
            <a:off x="10557510" y="46085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t>
            </a:r>
            <a:endParaRPr sz="4000" dirty="0">
              <a:latin typeface="Century Gothic"/>
              <a:cs typeface="Century Gothic"/>
            </a:endParaRPr>
          </a:p>
        </p:txBody>
      </p:sp>
      <p:sp>
        <p:nvSpPr>
          <p:cNvPr id="10" name="object 5">
            <a:extLst>
              <a:ext uri="{FF2B5EF4-FFF2-40B4-BE49-F238E27FC236}">
                <a16:creationId xmlns:a16="http://schemas.microsoft.com/office/drawing/2014/main" id="{68113067-8590-4868-83AF-32D4937CE01F}"/>
              </a:ext>
            </a:extLst>
          </p:cNvPr>
          <p:cNvSpPr/>
          <p:nvPr/>
        </p:nvSpPr>
        <p:spPr>
          <a:xfrm>
            <a:off x="10073295" y="178906"/>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179572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987" y="390292"/>
            <a:ext cx="10515600" cy="1325563"/>
          </a:xfrm>
        </p:spPr>
        <p:txBody>
          <a:bodyPr/>
          <a:lstStyle/>
          <a:p>
            <a:pPr algn="ctr"/>
            <a:r>
              <a:rPr lang="en-US" dirty="0">
                <a:solidFill>
                  <a:schemeClr val="bg1"/>
                </a:solidFill>
              </a:rPr>
              <a:t>SAC Member Requirements</a:t>
            </a:r>
          </a:p>
        </p:txBody>
      </p:sp>
      <p:sp>
        <p:nvSpPr>
          <p:cNvPr id="3" name="Content Placeholder 2"/>
          <p:cNvSpPr>
            <a:spLocks noGrp="1"/>
          </p:cNvSpPr>
          <p:nvPr>
            <p:ph idx="1"/>
          </p:nvPr>
        </p:nvSpPr>
        <p:spPr/>
        <p:txBody>
          <a:bodyPr/>
          <a:lstStyle/>
          <a:p>
            <a:endParaRPr lang="en-US" dirty="0"/>
          </a:p>
          <a:p>
            <a:pPr marL="0" indent="0" algn="ctr">
              <a:buNone/>
            </a:pPr>
            <a:r>
              <a:rPr lang="en-US" sz="4000" dirty="0">
                <a:solidFill>
                  <a:srgbClr val="FFFF00"/>
                </a:solidFill>
              </a:rPr>
              <a:t>It is the School’s responsibility to ensure that all SAC Members are OASIS approved volunteers in accordance with Section 943.04351, F.S. </a:t>
            </a:r>
            <a:endParaRPr lang="en-US" sz="4000" dirty="0"/>
          </a:p>
        </p:txBody>
      </p:sp>
      <p:sp>
        <p:nvSpPr>
          <p:cNvPr id="5" name="object 5">
            <a:extLst>
              <a:ext uri="{FF2B5EF4-FFF2-40B4-BE49-F238E27FC236}">
                <a16:creationId xmlns:a16="http://schemas.microsoft.com/office/drawing/2014/main" id="{B9FE2694-5E10-4C5A-A9AE-CEE0C3D7821B}"/>
              </a:ext>
            </a:extLst>
          </p:cNvPr>
          <p:cNvSpPr/>
          <p:nvPr/>
        </p:nvSpPr>
        <p:spPr>
          <a:xfrm>
            <a:off x="10075178" y="169308"/>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279710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420EA-A0DE-4330-94F8-9AC6724195A3}"/>
              </a:ext>
            </a:extLst>
          </p:cNvPr>
          <p:cNvSpPr>
            <a:spLocks noGrp="1"/>
          </p:cNvSpPr>
          <p:nvPr>
            <p:ph type="title"/>
          </p:nvPr>
        </p:nvSpPr>
        <p:spPr>
          <a:xfrm>
            <a:off x="838200" y="365125"/>
            <a:ext cx="9236978" cy="1325563"/>
          </a:xfrm>
        </p:spPr>
        <p:txBody>
          <a:bodyPr/>
          <a:lstStyle/>
          <a:p>
            <a:pPr algn="ctr"/>
            <a:r>
              <a:rPr lang="en-US" dirty="0">
                <a:solidFill>
                  <a:srgbClr val="FFFF00"/>
                </a:solidFill>
              </a:rPr>
              <a:t>SAC Meetings</a:t>
            </a:r>
          </a:p>
        </p:txBody>
      </p:sp>
      <p:sp>
        <p:nvSpPr>
          <p:cNvPr id="3" name="Content Placeholder 2">
            <a:extLst>
              <a:ext uri="{FF2B5EF4-FFF2-40B4-BE49-F238E27FC236}">
                <a16:creationId xmlns:a16="http://schemas.microsoft.com/office/drawing/2014/main" id="{BDC51B59-BF16-4B10-BB78-0A3919DD1F3B}"/>
              </a:ext>
            </a:extLst>
          </p:cNvPr>
          <p:cNvSpPr>
            <a:spLocks noGrp="1"/>
          </p:cNvSpPr>
          <p:nvPr>
            <p:ph idx="1"/>
          </p:nvPr>
        </p:nvSpPr>
        <p:spPr>
          <a:xfrm>
            <a:off x="838200" y="1825625"/>
            <a:ext cx="10744200" cy="4351338"/>
          </a:xfrm>
        </p:spPr>
        <p:txBody>
          <a:bodyPr>
            <a:normAutofit lnSpcReduction="10000"/>
          </a:bodyPr>
          <a:lstStyle/>
          <a:p>
            <a:pPr marL="0" indent="0">
              <a:buNone/>
            </a:pPr>
            <a:r>
              <a:rPr lang="en-US">
                <a:solidFill>
                  <a:schemeClr val="bg1"/>
                </a:solidFill>
              </a:rPr>
              <a:t>It </a:t>
            </a:r>
            <a:r>
              <a:rPr lang="en-US" dirty="0">
                <a:solidFill>
                  <a:schemeClr val="bg1"/>
                </a:solidFill>
              </a:rPr>
              <a:t>is preferred that SAC meeting will be conducted face to face. Face masks will be optional. </a:t>
            </a:r>
          </a:p>
          <a:p>
            <a:pPr marL="0" indent="0">
              <a:buNone/>
            </a:pPr>
            <a:r>
              <a:rPr lang="en-US" dirty="0">
                <a:solidFill>
                  <a:schemeClr val="bg1"/>
                </a:solidFill>
              </a:rPr>
              <a:t>SAC meetings can be made available to virtual attendees in order to increase participation and involvement, but SAC members attending virtually may not be counted toward quorum. However, if a quorum of a local board is physically present, “the participation of an absent member by telephone conference or other interactive electronic technology is permissible when such absence is due to extraordinary circumstances such as illness…whether the absence of a member due to a scheduling conflict constitutes such a circumstance is a determination that must be made in the good judgment of the board” (AGO 03-41).</a:t>
            </a:r>
          </a:p>
        </p:txBody>
      </p:sp>
      <p:pic>
        <p:nvPicPr>
          <p:cNvPr id="4" name="Picture 3">
            <a:extLst>
              <a:ext uri="{FF2B5EF4-FFF2-40B4-BE49-F238E27FC236}">
                <a16:creationId xmlns:a16="http://schemas.microsoft.com/office/drawing/2014/main" id="{F302ABAC-12A6-40A7-973E-08B6F70C8D45}"/>
              </a:ext>
            </a:extLst>
          </p:cNvPr>
          <p:cNvPicPr>
            <a:picLocks noChangeAspect="1"/>
          </p:cNvPicPr>
          <p:nvPr/>
        </p:nvPicPr>
        <p:blipFill>
          <a:blip r:embed="rId2"/>
          <a:stretch>
            <a:fillRect/>
          </a:stretch>
        </p:blipFill>
        <p:spPr>
          <a:xfrm>
            <a:off x="10233986" y="86625"/>
            <a:ext cx="1841152" cy="1188823"/>
          </a:xfrm>
          <a:prstGeom prst="rect">
            <a:avLst/>
          </a:prstGeom>
        </p:spPr>
      </p:pic>
    </p:spTree>
    <p:extLst>
      <p:ext uri="{BB962C8B-B14F-4D97-AF65-F5344CB8AC3E}">
        <p14:creationId xmlns:p14="http://schemas.microsoft.com/office/powerpoint/2010/main" val="2282440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3741" y="379985"/>
            <a:ext cx="4651375"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SAC</a:t>
            </a:r>
            <a:r>
              <a:rPr sz="3200" spc="-85" dirty="0">
                <a:solidFill>
                  <a:srgbClr val="FFFF00"/>
                </a:solidFill>
                <a:latin typeface="Century Gothic"/>
                <a:cs typeface="Century Gothic"/>
              </a:rPr>
              <a:t> </a:t>
            </a:r>
            <a:r>
              <a:rPr sz="3200" dirty="0">
                <a:solidFill>
                  <a:srgbClr val="FFFF00"/>
                </a:solidFill>
                <a:latin typeface="Century Gothic"/>
                <a:cs typeface="Century Gothic"/>
              </a:rPr>
              <a:t>Membership</a:t>
            </a:r>
            <a:endParaRPr sz="3200">
              <a:latin typeface="Century Gothic"/>
              <a:cs typeface="Century Gothic"/>
            </a:endParaRPr>
          </a:p>
        </p:txBody>
      </p:sp>
      <p:sp>
        <p:nvSpPr>
          <p:cNvPr id="3" name="object 3"/>
          <p:cNvSpPr txBox="1"/>
          <p:nvPr/>
        </p:nvSpPr>
        <p:spPr>
          <a:xfrm>
            <a:off x="2063436" y="1561591"/>
            <a:ext cx="7655559" cy="4270400"/>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2000" spc="-5" dirty="0">
                <a:solidFill>
                  <a:srgbClr val="FFFFFF"/>
                </a:solidFill>
                <a:latin typeface="Century Gothic"/>
                <a:cs typeface="Century Gothic"/>
              </a:rPr>
              <a:t>Principal membership </a:t>
            </a:r>
            <a:r>
              <a:rPr sz="2000" spc="5" dirty="0">
                <a:solidFill>
                  <a:srgbClr val="FFFFFF"/>
                </a:solidFill>
                <a:latin typeface="Century Gothic"/>
                <a:cs typeface="Century Gothic"/>
              </a:rPr>
              <a:t>is</a:t>
            </a:r>
            <a:r>
              <a:rPr sz="2000" spc="-10" dirty="0">
                <a:solidFill>
                  <a:srgbClr val="FFFFFF"/>
                </a:solidFill>
                <a:latin typeface="Century Gothic"/>
                <a:cs typeface="Century Gothic"/>
              </a:rPr>
              <a:t> </a:t>
            </a:r>
            <a:r>
              <a:rPr sz="2000" spc="-5" dirty="0">
                <a:solidFill>
                  <a:srgbClr val="FFFFFF"/>
                </a:solidFill>
                <a:latin typeface="Century Gothic"/>
                <a:cs typeface="Century Gothic"/>
              </a:rPr>
              <a:t>mandatory</a:t>
            </a:r>
            <a:endParaRPr sz="2000" dirty="0">
              <a:latin typeface="Century Gothic"/>
              <a:cs typeface="Century Gothic"/>
            </a:endParaRPr>
          </a:p>
          <a:p>
            <a:pPr marL="355600" marR="706120" indent="-342900">
              <a:spcBef>
                <a:spcPts val="670"/>
              </a:spcBef>
              <a:buFont typeface="Arial"/>
              <a:buChar char="•"/>
              <a:tabLst>
                <a:tab pos="354965" algn="l"/>
                <a:tab pos="355600" algn="l"/>
              </a:tabLst>
            </a:pPr>
            <a:r>
              <a:rPr sz="2000" spc="-5" dirty="0">
                <a:solidFill>
                  <a:srgbClr val="FFFFFF"/>
                </a:solidFill>
                <a:latin typeface="Century Gothic"/>
                <a:cs typeface="Century Gothic"/>
              </a:rPr>
              <a:t>All </a:t>
            </a:r>
            <a:r>
              <a:rPr sz="2000" dirty="0">
                <a:solidFill>
                  <a:srgbClr val="FFFFFF"/>
                </a:solidFill>
                <a:latin typeface="Century Gothic"/>
                <a:cs typeface="Century Gothic"/>
              </a:rPr>
              <a:t>voting </a:t>
            </a:r>
            <a:r>
              <a:rPr sz="2000" spc="-5" dirty="0">
                <a:solidFill>
                  <a:srgbClr val="FFFFFF"/>
                </a:solidFill>
                <a:latin typeface="Century Gothic"/>
                <a:cs typeface="Century Gothic"/>
              </a:rPr>
              <a:t>members must be chosen </a:t>
            </a:r>
            <a:r>
              <a:rPr sz="2000" dirty="0">
                <a:solidFill>
                  <a:srgbClr val="FFFFFF"/>
                </a:solidFill>
                <a:latin typeface="Century Gothic"/>
                <a:cs typeface="Century Gothic"/>
              </a:rPr>
              <a:t>or  </a:t>
            </a:r>
            <a:r>
              <a:rPr sz="2000" spc="-10" dirty="0">
                <a:solidFill>
                  <a:srgbClr val="FFFFFF"/>
                </a:solidFill>
                <a:latin typeface="Century Gothic"/>
                <a:cs typeface="Century Gothic"/>
              </a:rPr>
              <a:t>elected </a:t>
            </a:r>
            <a:r>
              <a:rPr sz="2000" spc="-5" dirty="0">
                <a:solidFill>
                  <a:srgbClr val="FFFFFF"/>
                </a:solidFill>
                <a:latin typeface="Century Gothic"/>
                <a:cs typeface="Century Gothic"/>
              </a:rPr>
              <a:t>by</a:t>
            </a:r>
            <a:r>
              <a:rPr sz="2000" spc="-25" dirty="0">
                <a:solidFill>
                  <a:srgbClr val="FFFFFF"/>
                </a:solidFill>
                <a:latin typeface="Century Gothic"/>
                <a:cs typeface="Century Gothic"/>
              </a:rPr>
              <a:t> </a:t>
            </a:r>
            <a:r>
              <a:rPr sz="2000" spc="-10" dirty="0">
                <a:solidFill>
                  <a:srgbClr val="FFFFFF"/>
                </a:solidFill>
                <a:latin typeface="Century Gothic"/>
                <a:cs typeface="Century Gothic"/>
              </a:rPr>
              <a:t>peers.</a:t>
            </a:r>
            <a:endParaRPr sz="2000" dirty="0">
              <a:latin typeface="Century Gothic"/>
              <a:cs typeface="Century Gothic"/>
            </a:endParaRPr>
          </a:p>
          <a:p>
            <a:pPr marL="756285" lvl="1" indent="-286385">
              <a:spcBef>
                <a:spcPts val="590"/>
              </a:spcBef>
              <a:buFont typeface="Arial"/>
              <a:buChar char="–"/>
              <a:tabLst>
                <a:tab pos="756920" algn="l"/>
              </a:tabLst>
            </a:pPr>
            <a:r>
              <a:rPr sz="2000" spc="-5" dirty="0">
                <a:solidFill>
                  <a:srgbClr val="FFFFFF"/>
                </a:solidFill>
                <a:latin typeface="Century Gothic"/>
                <a:cs typeface="Century Gothic"/>
              </a:rPr>
              <a:t>Teachers </a:t>
            </a:r>
            <a:r>
              <a:rPr sz="2000" spc="-5" dirty="0">
                <a:solidFill>
                  <a:srgbClr val="FFFF00"/>
                </a:solidFill>
                <a:latin typeface="Century Gothic"/>
                <a:cs typeface="Century Gothic"/>
              </a:rPr>
              <a:t>elect</a:t>
            </a:r>
            <a:r>
              <a:rPr sz="2000" spc="-10" dirty="0">
                <a:solidFill>
                  <a:srgbClr val="FFFF00"/>
                </a:solidFill>
                <a:latin typeface="Century Gothic"/>
                <a:cs typeface="Century Gothic"/>
              </a:rPr>
              <a:t> </a:t>
            </a:r>
            <a:r>
              <a:rPr sz="2000" spc="-5" dirty="0">
                <a:solidFill>
                  <a:srgbClr val="FFFFFF"/>
                </a:solidFill>
                <a:latin typeface="Century Gothic"/>
                <a:cs typeface="Century Gothic"/>
              </a:rPr>
              <a:t>teachers</a:t>
            </a:r>
            <a:endParaRPr sz="2000" dirty="0">
              <a:latin typeface="Century Gothic"/>
              <a:cs typeface="Century Gothic"/>
            </a:endParaRPr>
          </a:p>
          <a:p>
            <a:pPr marL="756285" lvl="1" indent="-286385">
              <a:spcBef>
                <a:spcPts val="575"/>
              </a:spcBef>
              <a:buFont typeface="Arial"/>
              <a:buChar char="–"/>
              <a:tabLst>
                <a:tab pos="756920" algn="l"/>
              </a:tabLst>
            </a:pPr>
            <a:r>
              <a:rPr sz="2000" spc="-5" dirty="0">
                <a:solidFill>
                  <a:srgbClr val="FFFFFF"/>
                </a:solidFill>
                <a:latin typeface="Century Gothic"/>
                <a:cs typeface="Century Gothic"/>
              </a:rPr>
              <a:t>Support </a:t>
            </a:r>
            <a:r>
              <a:rPr sz="2000" dirty="0">
                <a:solidFill>
                  <a:srgbClr val="FFFFFF"/>
                </a:solidFill>
                <a:latin typeface="Century Gothic"/>
                <a:cs typeface="Century Gothic"/>
              </a:rPr>
              <a:t>staff </a:t>
            </a:r>
            <a:r>
              <a:rPr sz="2000" spc="-5" dirty="0">
                <a:solidFill>
                  <a:srgbClr val="FFFF00"/>
                </a:solidFill>
                <a:latin typeface="Century Gothic"/>
                <a:cs typeface="Century Gothic"/>
              </a:rPr>
              <a:t>elect </a:t>
            </a:r>
            <a:r>
              <a:rPr sz="2000" spc="-5" dirty="0">
                <a:solidFill>
                  <a:srgbClr val="FFFFFF"/>
                </a:solidFill>
                <a:latin typeface="Century Gothic"/>
                <a:cs typeface="Century Gothic"/>
              </a:rPr>
              <a:t>support</a:t>
            </a:r>
            <a:r>
              <a:rPr sz="2000" dirty="0">
                <a:solidFill>
                  <a:srgbClr val="FFFFFF"/>
                </a:solidFill>
                <a:latin typeface="Century Gothic"/>
                <a:cs typeface="Century Gothic"/>
              </a:rPr>
              <a:t> </a:t>
            </a:r>
            <a:r>
              <a:rPr sz="2000" spc="-5" dirty="0">
                <a:solidFill>
                  <a:srgbClr val="FFFFFF"/>
                </a:solidFill>
                <a:latin typeface="Century Gothic"/>
                <a:cs typeface="Century Gothic"/>
              </a:rPr>
              <a:t>staff</a:t>
            </a:r>
            <a:endParaRPr sz="2000" dirty="0">
              <a:latin typeface="Century Gothic"/>
              <a:cs typeface="Century Gothic"/>
            </a:endParaRPr>
          </a:p>
          <a:p>
            <a:pPr marL="756285" lvl="1" indent="-286385">
              <a:spcBef>
                <a:spcPts val="575"/>
              </a:spcBef>
              <a:buFont typeface="Arial"/>
              <a:buChar char="–"/>
              <a:tabLst>
                <a:tab pos="756920" algn="l"/>
              </a:tabLst>
            </a:pPr>
            <a:r>
              <a:rPr sz="2000" spc="-5" dirty="0">
                <a:solidFill>
                  <a:srgbClr val="FFFFFF"/>
                </a:solidFill>
                <a:latin typeface="Century Gothic"/>
                <a:cs typeface="Century Gothic"/>
              </a:rPr>
              <a:t>Parents </a:t>
            </a:r>
            <a:r>
              <a:rPr sz="2000" spc="-5" dirty="0">
                <a:solidFill>
                  <a:srgbClr val="FFFF00"/>
                </a:solidFill>
                <a:latin typeface="Century Gothic"/>
                <a:cs typeface="Century Gothic"/>
              </a:rPr>
              <a:t>elect</a:t>
            </a:r>
            <a:r>
              <a:rPr sz="2000" spc="-25" dirty="0">
                <a:solidFill>
                  <a:srgbClr val="FFFF00"/>
                </a:solidFill>
                <a:latin typeface="Century Gothic"/>
                <a:cs typeface="Century Gothic"/>
              </a:rPr>
              <a:t> </a:t>
            </a:r>
            <a:r>
              <a:rPr sz="2000" spc="-5" dirty="0">
                <a:solidFill>
                  <a:srgbClr val="FFFFFF"/>
                </a:solidFill>
                <a:latin typeface="Century Gothic"/>
                <a:cs typeface="Century Gothic"/>
              </a:rPr>
              <a:t>parents</a:t>
            </a:r>
            <a:endParaRPr sz="2000" dirty="0">
              <a:latin typeface="Century Gothic"/>
              <a:cs typeface="Century Gothic"/>
            </a:endParaRPr>
          </a:p>
          <a:p>
            <a:pPr marL="756285" lvl="1" indent="-286385">
              <a:spcBef>
                <a:spcPts val="575"/>
              </a:spcBef>
              <a:buFont typeface="Arial"/>
              <a:buChar char="–"/>
              <a:tabLst>
                <a:tab pos="756920" algn="l"/>
              </a:tabLst>
            </a:pPr>
            <a:r>
              <a:rPr sz="2000" b="1" dirty="0">
                <a:solidFill>
                  <a:srgbClr val="FFFFFF"/>
                </a:solidFill>
                <a:latin typeface="Century Gothic"/>
                <a:cs typeface="Century Gothic"/>
              </a:rPr>
              <a:t>Principals </a:t>
            </a:r>
            <a:r>
              <a:rPr sz="2000" b="1" spc="-5" dirty="0">
                <a:solidFill>
                  <a:srgbClr val="FFFFFF"/>
                </a:solidFill>
                <a:latin typeface="Century Gothic"/>
                <a:cs typeface="Century Gothic"/>
              </a:rPr>
              <a:t>can </a:t>
            </a:r>
            <a:r>
              <a:rPr sz="2000" b="1" dirty="0">
                <a:solidFill>
                  <a:srgbClr val="FFFF00"/>
                </a:solidFill>
                <a:latin typeface="Century Gothic"/>
                <a:cs typeface="Century Gothic"/>
              </a:rPr>
              <a:t>appoint </a:t>
            </a:r>
            <a:r>
              <a:rPr sz="2000" b="1" dirty="0">
                <a:solidFill>
                  <a:srgbClr val="FFFFFF"/>
                </a:solidFill>
                <a:latin typeface="Century Gothic"/>
                <a:cs typeface="Century Gothic"/>
              </a:rPr>
              <a:t>community</a:t>
            </a:r>
            <a:r>
              <a:rPr sz="2000" b="1" spc="-155" dirty="0">
                <a:solidFill>
                  <a:srgbClr val="FFFFFF"/>
                </a:solidFill>
                <a:latin typeface="Century Gothic"/>
                <a:cs typeface="Century Gothic"/>
              </a:rPr>
              <a:t> </a:t>
            </a:r>
            <a:r>
              <a:rPr sz="2000" b="1" spc="-5" dirty="0">
                <a:solidFill>
                  <a:srgbClr val="FFFFFF"/>
                </a:solidFill>
                <a:latin typeface="Century Gothic"/>
                <a:cs typeface="Century Gothic"/>
              </a:rPr>
              <a:t>members</a:t>
            </a:r>
            <a:endParaRPr sz="2000" b="1" dirty="0">
              <a:latin typeface="Century Gothic"/>
              <a:cs typeface="Century Gothic"/>
            </a:endParaRPr>
          </a:p>
          <a:p>
            <a:pPr marL="355600" marR="5080" indent="-342900">
              <a:spcBef>
                <a:spcPts val="655"/>
              </a:spcBef>
              <a:buFont typeface="Arial"/>
              <a:buChar char="•"/>
              <a:tabLst>
                <a:tab pos="354965" algn="l"/>
                <a:tab pos="355600" algn="l"/>
              </a:tabLst>
            </a:pPr>
            <a:r>
              <a:rPr sz="2000" spc="-10" dirty="0">
                <a:solidFill>
                  <a:srgbClr val="FFFFFF"/>
                </a:solidFill>
                <a:latin typeface="Century Gothic"/>
                <a:cs typeface="Century Gothic"/>
              </a:rPr>
              <a:t>The </a:t>
            </a:r>
            <a:r>
              <a:rPr sz="2000" dirty="0">
                <a:solidFill>
                  <a:srgbClr val="FFFFFF"/>
                </a:solidFill>
                <a:latin typeface="Century Gothic"/>
                <a:cs typeface="Century Gothic"/>
              </a:rPr>
              <a:t>composition </a:t>
            </a:r>
            <a:r>
              <a:rPr sz="2000" spc="-5" dirty="0">
                <a:solidFill>
                  <a:srgbClr val="FFFFFF"/>
                </a:solidFill>
                <a:latin typeface="Century Gothic"/>
                <a:cs typeface="Century Gothic"/>
              </a:rPr>
              <a:t>must </a:t>
            </a:r>
            <a:r>
              <a:rPr sz="2000" spc="-10" dirty="0">
                <a:solidFill>
                  <a:srgbClr val="FFFFFF"/>
                </a:solidFill>
                <a:latin typeface="Century Gothic"/>
                <a:cs typeface="Century Gothic"/>
              </a:rPr>
              <a:t>represent </a:t>
            </a:r>
            <a:r>
              <a:rPr sz="2000" spc="-5" dirty="0">
                <a:solidFill>
                  <a:srgbClr val="FFFFFF"/>
                </a:solidFill>
                <a:latin typeface="Century Gothic"/>
                <a:cs typeface="Century Gothic"/>
              </a:rPr>
              <a:t>the racial,  ethnic </a:t>
            </a:r>
            <a:r>
              <a:rPr sz="2000" spc="-10" dirty="0">
                <a:solidFill>
                  <a:srgbClr val="FFFFFF"/>
                </a:solidFill>
                <a:latin typeface="Century Gothic"/>
                <a:cs typeface="Century Gothic"/>
              </a:rPr>
              <a:t>and </a:t>
            </a:r>
            <a:r>
              <a:rPr sz="2000" dirty="0">
                <a:solidFill>
                  <a:srgbClr val="FFFFFF"/>
                </a:solidFill>
                <a:latin typeface="Century Gothic"/>
                <a:cs typeface="Century Gothic"/>
              </a:rPr>
              <a:t>economic </a:t>
            </a:r>
            <a:r>
              <a:rPr sz="2000" spc="-5" dirty="0">
                <a:solidFill>
                  <a:srgbClr val="FFFFFF"/>
                </a:solidFill>
                <a:latin typeface="Century Gothic"/>
                <a:cs typeface="Century Gothic"/>
              </a:rPr>
              <a:t>status </a:t>
            </a:r>
            <a:r>
              <a:rPr sz="2000" dirty="0">
                <a:solidFill>
                  <a:srgbClr val="FFFFFF"/>
                </a:solidFill>
                <a:latin typeface="Century Gothic"/>
                <a:cs typeface="Century Gothic"/>
              </a:rPr>
              <a:t>of </a:t>
            </a:r>
            <a:r>
              <a:rPr sz="2000" spc="-5" dirty="0">
                <a:solidFill>
                  <a:srgbClr val="FFFFFF"/>
                </a:solidFill>
                <a:latin typeface="Century Gothic"/>
                <a:cs typeface="Century Gothic"/>
              </a:rPr>
              <a:t>the </a:t>
            </a:r>
            <a:r>
              <a:rPr sz="2000" b="1" spc="-5" dirty="0">
                <a:solidFill>
                  <a:srgbClr val="FFFFFF"/>
                </a:solidFill>
                <a:latin typeface="Century Gothic"/>
                <a:cs typeface="Century Gothic"/>
              </a:rPr>
              <a:t>school  </a:t>
            </a:r>
            <a:r>
              <a:rPr sz="2000" b="1" dirty="0">
                <a:solidFill>
                  <a:srgbClr val="FFFFFF"/>
                </a:solidFill>
                <a:latin typeface="Century Gothic"/>
                <a:cs typeface="Century Gothic"/>
              </a:rPr>
              <a:t>community</a:t>
            </a:r>
            <a:endParaRPr lang="en-US" sz="2000" b="1" dirty="0">
              <a:solidFill>
                <a:srgbClr val="FFFFFF"/>
              </a:solidFill>
              <a:latin typeface="Century Gothic"/>
              <a:cs typeface="Century Gothic"/>
            </a:endParaRPr>
          </a:p>
          <a:p>
            <a:pPr marL="355600" marR="5080" indent="-342900">
              <a:spcBef>
                <a:spcPts val="655"/>
              </a:spcBef>
              <a:buFont typeface="Arial"/>
              <a:buChar char="•"/>
              <a:tabLst>
                <a:tab pos="354965" algn="l"/>
                <a:tab pos="355600" algn="l"/>
              </a:tabLst>
            </a:pPr>
            <a:r>
              <a:rPr lang="en-US" sz="2000" dirty="0">
                <a:solidFill>
                  <a:srgbClr val="FFFFFF"/>
                </a:solidFill>
                <a:latin typeface="Century Gothic"/>
                <a:cs typeface="Century Gothic"/>
              </a:rPr>
              <a:t>Assistant Principals can attend SAC meetings but </a:t>
            </a:r>
            <a:r>
              <a:rPr lang="en-US" sz="2000" dirty="0">
                <a:solidFill>
                  <a:srgbClr val="FF0000"/>
                </a:solidFill>
                <a:latin typeface="Century Gothic"/>
                <a:cs typeface="Century Gothic"/>
              </a:rPr>
              <a:t>cannot be a SAC Member or a Board Member e.g., SAC Chair, Secretary or Treasure </a:t>
            </a:r>
            <a:endParaRPr sz="2000" dirty="0">
              <a:solidFill>
                <a:srgbClr val="FF0000"/>
              </a:solidFill>
              <a:latin typeface="Century Gothic"/>
              <a:cs typeface="Century Gothic"/>
            </a:endParaRPr>
          </a:p>
        </p:txBody>
      </p:sp>
      <p:sp>
        <p:nvSpPr>
          <p:cNvPr id="9" name="object 9"/>
          <p:cNvSpPr txBox="1"/>
          <p:nvPr/>
        </p:nvSpPr>
        <p:spPr>
          <a:xfrm>
            <a:off x="8980171" y="445770"/>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dirty="0">
              <a:latin typeface="Century Gothic"/>
              <a:cs typeface="Century Gothic"/>
            </a:endParaRPr>
          </a:p>
        </p:txBody>
      </p:sp>
      <p:pic>
        <p:nvPicPr>
          <p:cNvPr id="4" name="Picture 3">
            <a:extLst>
              <a:ext uri="{FF2B5EF4-FFF2-40B4-BE49-F238E27FC236}">
                <a16:creationId xmlns:a16="http://schemas.microsoft.com/office/drawing/2014/main" id="{13A297A2-95A5-4619-906E-0615B9BCDE01}"/>
              </a:ext>
            </a:extLst>
          </p:cNvPr>
          <p:cNvPicPr>
            <a:picLocks noChangeAspect="1"/>
          </p:cNvPicPr>
          <p:nvPr/>
        </p:nvPicPr>
        <p:blipFill>
          <a:blip r:embed="rId2"/>
          <a:stretch>
            <a:fillRect/>
          </a:stretch>
        </p:blipFill>
        <p:spPr>
          <a:xfrm>
            <a:off x="10039351" y="131087"/>
            <a:ext cx="1841152" cy="1188823"/>
          </a:xfrm>
          <a:prstGeom prst="rect">
            <a:avLst/>
          </a:prstGeom>
        </p:spPr>
      </p:pic>
    </p:spTree>
    <p:extLst>
      <p:ext uri="{BB962C8B-B14F-4D97-AF65-F5344CB8AC3E}">
        <p14:creationId xmlns:p14="http://schemas.microsoft.com/office/powerpoint/2010/main" val="158967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3682" y="328253"/>
            <a:ext cx="4651375"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SAC</a:t>
            </a:r>
            <a:r>
              <a:rPr sz="3200" spc="-85" dirty="0">
                <a:solidFill>
                  <a:srgbClr val="FFFF00"/>
                </a:solidFill>
                <a:latin typeface="Century Gothic"/>
                <a:cs typeface="Century Gothic"/>
              </a:rPr>
              <a:t> </a:t>
            </a:r>
            <a:r>
              <a:rPr sz="3200" dirty="0">
                <a:solidFill>
                  <a:srgbClr val="FFFF00"/>
                </a:solidFill>
                <a:latin typeface="Century Gothic"/>
                <a:cs typeface="Century Gothic"/>
              </a:rPr>
              <a:t>Membership</a:t>
            </a:r>
            <a:endParaRPr sz="3200" dirty="0">
              <a:latin typeface="Century Gothic"/>
              <a:cs typeface="Century Gothic"/>
            </a:endParaRPr>
          </a:p>
        </p:txBody>
      </p:sp>
      <p:sp>
        <p:nvSpPr>
          <p:cNvPr id="3" name="object 3"/>
          <p:cNvSpPr txBox="1"/>
          <p:nvPr/>
        </p:nvSpPr>
        <p:spPr>
          <a:xfrm>
            <a:off x="1723682" y="1695915"/>
            <a:ext cx="7414259" cy="4216539"/>
          </a:xfrm>
          <a:prstGeom prst="rect">
            <a:avLst/>
          </a:prstGeom>
        </p:spPr>
        <p:txBody>
          <a:bodyPr vert="horz" wrap="square" lIns="0" tIns="0" rIns="0" bIns="0" rtlCol="0">
            <a:spAutoFit/>
          </a:bodyPr>
          <a:lstStyle/>
          <a:p>
            <a:pPr marL="355600" marR="1171575" indent="-342900">
              <a:buFont typeface="Arial"/>
              <a:buChar char="•"/>
              <a:tabLst>
                <a:tab pos="354965" algn="l"/>
                <a:tab pos="355600" algn="l"/>
              </a:tabLst>
            </a:pPr>
            <a:r>
              <a:rPr sz="2400" dirty="0">
                <a:solidFill>
                  <a:srgbClr val="FFFFFF"/>
                </a:solidFill>
                <a:latin typeface="Century Gothic"/>
                <a:cs typeface="Century Gothic"/>
              </a:rPr>
              <a:t>Majority of the </a:t>
            </a:r>
            <a:r>
              <a:rPr sz="2400" spc="-5" dirty="0">
                <a:solidFill>
                  <a:srgbClr val="FFFFFF"/>
                </a:solidFill>
                <a:latin typeface="Century Gothic"/>
                <a:cs typeface="Century Gothic"/>
              </a:rPr>
              <a:t>members are</a:t>
            </a:r>
            <a:r>
              <a:rPr sz="2400" spc="-80" dirty="0">
                <a:solidFill>
                  <a:srgbClr val="FFFFFF"/>
                </a:solidFill>
                <a:latin typeface="Century Gothic"/>
                <a:cs typeface="Century Gothic"/>
              </a:rPr>
              <a:t> </a:t>
            </a:r>
            <a:r>
              <a:rPr sz="2400" dirty="0">
                <a:solidFill>
                  <a:srgbClr val="FFFF00"/>
                </a:solidFill>
                <a:latin typeface="Century Gothic"/>
                <a:cs typeface="Century Gothic"/>
              </a:rPr>
              <a:t>non-district  </a:t>
            </a:r>
            <a:r>
              <a:rPr sz="2400" spc="-5" dirty="0">
                <a:solidFill>
                  <a:srgbClr val="FFFFFF"/>
                </a:solidFill>
                <a:latin typeface="Century Gothic"/>
                <a:cs typeface="Century Gothic"/>
              </a:rPr>
              <a:t>employees</a:t>
            </a:r>
            <a:r>
              <a:rPr lang="en-US" sz="2400" spc="-5" dirty="0">
                <a:solidFill>
                  <a:srgbClr val="FFFFFF"/>
                </a:solidFill>
                <a:latin typeface="Century Gothic"/>
                <a:cs typeface="Century Gothic"/>
              </a:rPr>
              <a:t> </a:t>
            </a:r>
            <a:r>
              <a:rPr lang="en-US" sz="2400" spc="-5" dirty="0">
                <a:solidFill>
                  <a:srgbClr val="FF0000"/>
                </a:solidFill>
                <a:latin typeface="Century Gothic"/>
                <a:cs typeface="Century Gothic"/>
              </a:rPr>
              <a:t>(51%) </a:t>
            </a:r>
            <a:r>
              <a:rPr sz="2400" b="1" dirty="0">
                <a:solidFill>
                  <a:srgbClr val="FFFFFF"/>
                </a:solidFill>
                <a:latin typeface="Century Gothic"/>
                <a:cs typeface="Century Gothic"/>
              </a:rPr>
              <a:t>Students of </a:t>
            </a:r>
            <a:r>
              <a:rPr sz="2400" b="1" spc="-5" dirty="0">
                <a:solidFill>
                  <a:srgbClr val="FFFFFF"/>
                </a:solidFill>
                <a:latin typeface="Century Gothic"/>
                <a:cs typeface="Century Gothic"/>
              </a:rPr>
              <a:t>appropriate </a:t>
            </a:r>
            <a:r>
              <a:rPr sz="2400" b="1" dirty="0">
                <a:solidFill>
                  <a:srgbClr val="FFFFFF"/>
                </a:solidFill>
                <a:latin typeface="Century Gothic"/>
                <a:cs typeface="Century Gothic"/>
              </a:rPr>
              <a:t>age </a:t>
            </a:r>
            <a:r>
              <a:rPr lang="en-US" sz="2400" b="1" dirty="0">
                <a:solidFill>
                  <a:srgbClr val="FFFFFF"/>
                </a:solidFill>
                <a:latin typeface="Century Gothic"/>
                <a:cs typeface="Century Gothic"/>
              </a:rPr>
              <a:t>are required to </a:t>
            </a:r>
            <a:r>
              <a:rPr sz="2400" b="1" spc="-5" dirty="0">
                <a:solidFill>
                  <a:srgbClr val="FFFFFF"/>
                </a:solidFill>
                <a:latin typeface="Century Gothic"/>
                <a:cs typeface="Century Gothic"/>
              </a:rPr>
              <a:t>be members </a:t>
            </a:r>
            <a:r>
              <a:rPr lang="en-US" sz="2400" b="1" spc="-5" dirty="0">
                <a:solidFill>
                  <a:srgbClr val="FFFFFF"/>
                </a:solidFill>
                <a:latin typeface="Century Gothic"/>
                <a:cs typeface="Century Gothic"/>
              </a:rPr>
              <a:t>of SAC </a:t>
            </a:r>
            <a:r>
              <a:rPr sz="2400" b="1" spc="-5" dirty="0">
                <a:solidFill>
                  <a:srgbClr val="FFFFFF"/>
                </a:solidFill>
                <a:latin typeface="Century Gothic"/>
                <a:cs typeface="Century Gothic"/>
              </a:rPr>
              <a:t>at </a:t>
            </a:r>
            <a:r>
              <a:rPr sz="2400" b="1" dirty="0">
                <a:solidFill>
                  <a:srgbClr val="FFFFFF"/>
                </a:solidFill>
                <a:latin typeface="Century Gothic"/>
                <a:cs typeface="Century Gothic"/>
              </a:rPr>
              <a:t>the middle </a:t>
            </a:r>
            <a:r>
              <a:rPr sz="2400" b="1" spc="-5" dirty="0">
                <a:solidFill>
                  <a:srgbClr val="FFFFFF"/>
                </a:solidFill>
                <a:latin typeface="Century Gothic"/>
                <a:cs typeface="Century Gothic"/>
              </a:rPr>
              <a:t>and </a:t>
            </a:r>
            <a:r>
              <a:rPr sz="2400" b="1" spc="5" dirty="0">
                <a:solidFill>
                  <a:srgbClr val="FFFFFF"/>
                </a:solidFill>
                <a:latin typeface="Century Gothic"/>
                <a:cs typeface="Century Gothic"/>
              </a:rPr>
              <a:t>high </a:t>
            </a:r>
            <a:r>
              <a:rPr sz="2400" b="1" spc="-5" dirty="0">
                <a:solidFill>
                  <a:srgbClr val="FFFFFF"/>
                </a:solidFill>
                <a:latin typeface="Century Gothic"/>
                <a:cs typeface="Century Gothic"/>
              </a:rPr>
              <a:t>school</a:t>
            </a:r>
            <a:r>
              <a:rPr sz="2400" b="1" spc="-50" dirty="0">
                <a:solidFill>
                  <a:srgbClr val="FFFFFF"/>
                </a:solidFill>
                <a:latin typeface="Century Gothic"/>
                <a:cs typeface="Century Gothic"/>
              </a:rPr>
              <a:t> </a:t>
            </a:r>
            <a:r>
              <a:rPr sz="2400" b="1" dirty="0">
                <a:solidFill>
                  <a:srgbClr val="FFFFFF"/>
                </a:solidFill>
                <a:latin typeface="Century Gothic"/>
                <a:cs typeface="Century Gothic"/>
              </a:rPr>
              <a:t>level.</a:t>
            </a:r>
            <a:endParaRPr sz="2400" b="1" dirty="0">
              <a:latin typeface="Century Gothic"/>
              <a:cs typeface="Century Gothic"/>
            </a:endParaRPr>
          </a:p>
          <a:p>
            <a:pPr marL="355600" marR="5080" indent="-342900">
              <a:spcBef>
                <a:spcPts val="575"/>
              </a:spcBef>
              <a:buFont typeface="Arial"/>
              <a:buChar char="•"/>
              <a:tabLst>
                <a:tab pos="354965" algn="l"/>
                <a:tab pos="355600" algn="l"/>
              </a:tabLst>
            </a:pPr>
            <a:r>
              <a:rPr sz="2400" dirty="0">
                <a:solidFill>
                  <a:srgbClr val="FFFFFF"/>
                </a:solidFill>
                <a:latin typeface="Century Gothic"/>
                <a:cs typeface="Century Gothic"/>
              </a:rPr>
              <a:t>A </a:t>
            </a:r>
            <a:r>
              <a:rPr sz="2400" spc="-5" dirty="0">
                <a:solidFill>
                  <a:srgbClr val="FFFFFF"/>
                </a:solidFill>
                <a:latin typeface="Century Gothic"/>
                <a:cs typeface="Century Gothic"/>
              </a:rPr>
              <a:t>completed </a:t>
            </a:r>
            <a:r>
              <a:rPr sz="2400" dirty="0">
                <a:solidFill>
                  <a:srgbClr val="FFFFFF"/>
                </a:solidFill>
                <a:latin typeface="Century Gothic"/>
                <a:cs typeface="Century Gothic"/>
              </a:rPr>
              <a:t>SAC roster </a:t>
            </a:r>
            <a:r>
              <a:rPr lang="en-US" sz="2400" dirty="0">
                <a:solidFill>
                  <a:srgbClr val="FFFFFF"/>
                </a:solidFill>
                <a:latin typeface="Century Gothic"/>
                <a:cs typeface="Century Gothic"/>
              </a:rPr>
              <a:t>must </a:t>
            </a:r>
            <a:r>
              <a:rPr sz="2400" spc="-5" dirty="0">
                <a:solidFill>
                  <a:srgbClr val="FFFFFF"/>
                </a:solidFill>
                <a:latin typeface="Century Gothic"/>
                <a:cs typeface="Century Gothic"/>
              </a:rPr>
              <a:t>be </a:t>
            </a:r>
            <a:r>
              <a:rPr sz="2400" dirty="0">
                <a:solidFill>
                  <a:srgbClr val="FFFFFF"/>
                </a:solidFill>
                <a:latin typeface="Century Gothic"/>
                <a:cs typeface="Century Gothic"/>
              </a:rPr>
              <a:t>provided to  the Office of </a:t>
            </a:r>
            <a:r>
              <a:rPr sz="2400" spc="-5" dirty="0">
                <a:solidFill>
                  <a:srgbClr val="FFFFFF"/>
                </a:solidFill>
                <a:latin typeface="Century Gothic"/>
                <a:cs typeface="Century Gothic"/>
              </a:rPr>
              <a:t>School </a:t>
            </a:r>
            <a:r>
              <a:rPr sz="2400" dirty="0">
                <a:solidFill>
                  <a:srgbClr val="FFFFFF"/>
                </a:solidFill>
                <a:latin typeface="Century Gothic"/>
                <a:cs typeface="Century Gothic"/>
              </a:rPr>
              <a:t>Improvement according</a:t>
            </a:r>
            <a:r>
              <a:rPr sz="2400" spc="-150" dirty="0">
                <a:solidFill>
                  <a:srgbClr val="FFFFFF"/>
                </a:solidFill>
                <a:latin typeface="Century Gothic"/>
                <a:cs typeface="Century Gothic"/>
              </a:rPr>
              <a:t> </a:t>
            </a:r>
            <a:r>
              <a:rPr sz="2400" dirty="0">
                <a:solidFill>
                  <a:srgbClr val="FFFFFF"/>
                </a:solidFill>
                <a:latin typeface="Century Gothic"/>
                <a:cs typeface="Century Gothic"/>
              </a:rPr>
              <a:t>to  the district</a:t>
            </a:r>
            <a:r>
              <a:rPr sz="2400" spc="-125" dirty="0">
                <a:solidFill>
                  <a:srgbClr val="FFFFFF"/>
                </a:solidFill>
                <a:latin typeface="Century Gothic"/>
                <a:cs typeface="Century Gothic"/>
              </a:rPr>
              <a:t> </a:t>
            </a:r>
            <a:r>
              <a:rPr sz="2400" dirty="0">
                <a:solidFill>
                  <a:srgbClr val="FFFFFF"/>
                </a:solidFill>
                <a:latin typeface="Century Gothic"/>
                <a:cs typeface="Century Gothic"/>
              </a:rPr>
              <a:t>timeline.</a:t>
            </a:r>
            <a:endParaRPr sz="2400" dirty="0">
              <a:latin typeface="Century Gothic"/>
              <a:cs typeface="Century Gothic"/>
            </a:endParaRPr>
          </a:p>
          <a:p>
            <a:pPr marL="355600" marR="133985" indent="-342900">
              <a:spcBef>
                <a:spcPts val="575"/>
              </a:spcBef>
              <a:buFont typeface="Arial"/>
              <a:buChar char="•"/>
              <a:tabLst>
                <a:tab pos="354965" algn="l"/>
                <a:tab pos="355600" algn="l"/>
              </a:tabLst>
            </a:pPr>
            <a:r>
              <a:rPr sz="2400" spc="-10" dirty="0">
                <a:solidFill>
                  <a:srgbClr val="FFFFFF"/>
                </a:solidFill>
                <a:latin typeface="Century Gothic"/>
                <a:cs typeface="Century Gothic"/>
              </a:rPr>
              <a:t>If </a:t>
            </a:r>
            <a:r>
              <a:rPr sz="2400" dirty="0">
                <a:solidFill>
                  <a:srgbClr val="FFFFFF"/>
                </a:solidFill>
                <a:latin typeface="Century Gothic"/>
                <a:cs typeface="Century Gothic"/>
              </a:rPr>
              <a:t>the SAC membership changes, </a:t>
            </a:r>
            <a:r>
              <a:rPr sz="2400" spc="-5" dirty="0">
                <a:solidFill>
                  <a:srgbClr val="FFFFFF"/>
                </a:solidFill>
                <a:latin typeface="Century Gothic"/>
                <a:cs typeface="Century Gothic"/>
              </a:rPr>
              <a:t>an updated  </a:t>
            </a:r>
            <a:r>
              <a:rPr sz="2400" dirty="0">
                <a:solidFill>
                  <a:srgbClr val="FFFFFF"/>
                </a:solidFill>
                <a:latin typeface="Century Gothic"/>
                <a:cs typeface="Century Gothic"/>
              </a:rPr>
              <a:t>roster must </a:t>
            </a:r>
            <a:r>
              <a:rPr sz="2400" spc="-5" dirty="0">
                <a:solidFill>
                  <a:srgbClr val="FFFFFF"/>
                </a:solidFill>
                <a:latin typeface="Century Gothic"/>
                <a:cs typeface="Century Gothic"/>
              </a:rPr>
              <a:t>be </a:t>
            </a:r>
            <a:r>
              <a:rPr sz="2400" dirty="0">
                <a:solidFill>
                  <a:srgbClr val="FFFFFF"/>
                </a:solidFill>
                <a:latin typeface="Century Gothic"/>
                <a:cs typeface="Century Gothic"/>
              </a:rPr>
              <a:t>provided to the Office of</a:t>
            </a:r>
            <a:r>
              <a:rPr sz="2400" spc="-110" dirty="0">
                <a:solidFill>
                  <a:srgbClr val="FFFFFF"/>
                </a:solidFill>
                <a:latin typeface="Century Gothic"/>
                <a:cs typeface="Century Gothic"/>
              </a:rPr>
              <a:t> </a:t>
            </a:r>
            <a:r>
              <a:rPr sz="2400" spc="-5" dirty="0">
                <a:solidFill>
                  <a:srgbClr val="FFFFFF"/>
                </a:solidFill>
                <a:latin typeface="Century Gothic"/>
                <a:cs typeface="Century Gothic"/>
              </a:rPr>
              <a:t>School  </a:t>
            </a:r>
            <a:r>
              <a:rPr sz="2400" dirty="0">
                <a:solidFill>
                  <a:srgbClr val="FFFFFF"/>
                </a:solidFill>
                <a:latin typeface="Century Gothic"/>
                <a:cs typeface="Century Gothic"/>
              </a:rPr>
              <a:t>Improvement.</a:t>
            </a:r>
            <a:endParaRPr sz="2400" dirty="0">
              <a:latin typeface="Century Gothic"/>
              <a:cs typeface="Century Gothic"/>
            </a:endParaRPr>
          </a:p>
        </p:txBody>
      </p:sp>
      <p:sp>
        <p:nvSpPr>
          <p:cNvPr id="8" name="object 8"/>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9" name="Picture 8">
            <a:extLst>
              <a:ext uri="{FF2B5EF4-FFF2-40B4-BE49-F238E27FC236}">
                <a16:creationId xmlns:a16="http://schemas.microsoft.com/office/drawing/2014/main" id="{C7EC46DD-6927-468C-8A5E-05F29BBDFB96}"/>
              </a:ext>
            </a:extLst>
          </p:cNvPr>
          <p:cNvPicPr>
            <a:picLocks noChangeAspect="1"/>
          </p:cNvPicPr>
          <p:nvPr/>
        </p:nvPicPr>
        <p:blipFill>
          <a:blip r:embed="rId2"/>
          <a:stretch>
            <a:fillRect/>
          </a:stretch>
        </p:blipFill>
        <p:spPr>
          <a:xfrm>
            <a:off x="10192040" y="135745"/>
            <a:ext cx="1841152" cy="1188823"/>
          </a:xfrm>
          <a:prstGeom prst="rect">
            <a:avLst/>
          </a:prstGeom>
        </p:spPr>
      </p:pic>
    </p:spTree>
    <p:extLst>
      <p:ext uri="{BB962C8B-B14F-4D97-AF65-F5344CB8AC3E}">
        <p14:creationId xmlns:p14="http://schemas.microsoft.com/office/powerpoint/2010/main" val="896067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6424" y="570737"/>
            <a:ext cx="4053204" cy="509270"/>
          </a:xfrm>
          <a:prstGeom prst="rect">
            <a:avLst/>
          </a:prstGeom>
        </p:spPr>
        <p:txBody>
          <a:bodyPr vert="horz" wrap="square" lIns="0" tIns="0" rIns="0" bIns="0" rtlCol="0" anchor="ctr">
            <a:spAutoFit/>
          </a:bodyPr>
          <a:lstStyle/>
          <a:p>
            <a:pPr marL="12700">
              <a:lnSpc>
                <a:spcPct val="100000"/>
              </a:lnSpc>
            </a:pPr>
            <a:r>
              <a:rPr sz="3200" spc="-5" dirty="0">
                <a:solidFill>
                  <a:srgbClr val="FFFF00"/>
                </a:solidFill>
                <a:latin typeface="Century Gothic"/>
                <a:cs typeface="Century Gothic"/>
              </a:rPr>
              <a:t>Responsibility </a:t>
            </a:r>
            <a:r>
              <a:rPr sz="3200" dirty="0">
                <a:solidFill>
                  <a:srgbClr val="FFFF00"/>
                </a:solidFill>
                <a:latin typeface="Century Gothic"/>
                <a:cs typeface="Century Gothic"/>
              </a:rPr>
              <a:t>of</a:t>
            </a:r>
            <a:r>
              <a:rPr sz="3200" spc="-85" dirty="0">
                <a:solidFill>
                  <a:srgbClr val="FFFF00"/>
                </a:solidFill>
                <a:latin typeface="Century Gothic"/>
                <a:cs typeface="Century Gothic"/>
              </a:rPr>
              <a:t> </a:t>
            </a:r>
            <a:r>
              <a:rPr sz="3200" dirty="0">
                <a:solidFill>
                  <a:srgbClr val="FFFF00"/>
                </a:solidFill>
                <a:latin typeface="Century Gothic"/>
                <a:cs typeface="Century Gothic"/>
              </a:rPr>
              <a:t>SAC</a:t>
            </a:r>
            <a:endParaRPr sz="3200" dirty="0">
              <a:latin typeface="Century Gothic"/>
              <a:cs typeface="Century Gothic"/>
            </a:endParaRPr>
          </a:p>
        </p:txBody>
      </p:sp>
      <p:sp>
        <p:nvSpPr>
          <p:cNvPr id="3" name="object 3"/>
          <p:cNvSpPr txBox="1"/>
          <p:nvPr/>
        </p:nvSpPr>
        <p:spPr>
          <a:xfrm>
            <a:off x="1876424" y="1287742"/>
            <a:ext cx="7331611" cy="5538119"/>
          </a:xfrm>
          <a:prstGeom prst="rect">
            <a:avLst/>
          </a:prstGeom>
        </p:spPr>
        <p:txBody>
          <a:bodyPr vert="horz" wrap="square" lIns="0" tIns="0" rIns="0" bIns="0" rtlCol="0">
            <a:spAutoFit/>
          </a:bodyPr>
          <a:lstStyle/>
          <a:p>
            <a:pPr marL="12700" marR="172720">
              <a:lnSpc>
                <a:spcPts val="2110"/>
              </a:lnSpc>
              <a:spcBef>
                <a:spcPts val="530"/>
              </a:spcBef>
              <a:tabLst>
                <a:tab pos="354965" algn="l"/>
                <a:tab pos="355600" algn="l"/>
              </a:tabLst>
            </a:pPr>
            <a:r>
              <a:rPr lang="en-US" sz="1400" spc="-15" dirty="0">
                <a:solidFill>
                  <a:srgbClr val="FFFFFF"/>
                </a:solidFill>
                <a:latin typeface="Century Gothic"/>
                <a:cs typeface="Century Gothic"/>
              </a:rPr>
              <a:t>Each school advisory council shall adopt bylaws establishing procedures for:</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1.    Requiring a minimum of 8 meetings per year, in accordance with district policy.</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2. Requiring a quorum to be present before a vote may be taken by the school advisory council. A majority of the membership of the council constitutes a quorum. A meeting can be conducted without a quorum, but no voting items can be discussed or voted on.</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3. Requiring at least 3 days’ advance notice in writing to all members of the advisory council of any matter that is scheduled to come before the council for a vote.</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4. Scheduling meetings when parents, students, teachers, businesspersons, and members of the community can attend.</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5. Replacing any member who has two unexcused consecutive absences from a school advisory council meeting that is noticed according to the procedures in the bylaws.</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6. Recording minutes of meetings and all meeting minutes, meeting agendas, and  meeting attendance  should be emailed to the Office of School Improvement (Britt Bell) by the following month following the meeting.</a:t>
            </a:r>
          </a:p>
          <a:p>
            <a:pPr marL="12700" marR="172720">
              <a:lnSpc>
                <a:spcPts val="2110"/>
              </a:lnSpc>
              <a:spcBef>
                <a:spcPts val="530"/>
              </a:spcBef>
              <a:tabLst>
                <a:tab pos="354965" algn="l"/>
                <a:tab pos="355600" algn="l"/>
              </a:tabLst>
            </a:pPr>
            <a:r>
              <a:rPr lang="en-US" sz="1400" spc="-15" dirty="0">
                <a:solidFill>
                  <a:srgbClr val="FFFFFF"/>
                </a:solidFill>
                <a:latin typeface="Century Gothic"/>
                <a:cs typeface="Century Gothic"/>
              </a:rPr>
              <a:t>Florida Statutes section 1001.452(1)(d)(4)</a:t>
            </a:r>
          </a:p>
        </p:txBody>
      </p:sp>
      <p:sp>
        <p:nvSpPr>
          <p:cNvPr id="10" name="object 10"/>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5" name="Picture 4">
            <a:extLst>
              <a:ext uri="{FF2B5EF4-FFF2-40B4-BE49-F238E27FC236}">
                <a16:creationId xmlns:a16="http://schemas.microsoft.com/office/drawing/2014/main" id="{261459CA-955E-4EC6-85DD-4D1750EEB3A7}"/>
              </a:ext>
            </a:extLst>
          </p:cNvPr>
          <p:cNvPicPr>
            <a:picLocks noChangeAspect="1"/>
          </p:cNvPicPr>
          <p:nvPr/>
        </p:nvPicPr>
        <p:blipFill>
          <a:blip r:embed="rId2"/>
          <a:stretch>
            <a:fillRect/>
          </a:stretch>
        </p:blipFill>
        <p:spPr>
          <a:xfrm>
            <a:off x="10116539" y="169365"/>
            <a:ext cx="1841152" cy="1188823"/>
          </a:xfrm>
          <a:prstGeom prst="rect">
            <a:avLst/>
          </a:prstGeom>
        </p:spPr>
      </p:pic>
    </p:spTree>
    <p:extLst>
      <p:ext uri="{BB962C8B-B14F-4D97-AF65-F5344CB8AC3E}">
        <p14:creationId xmlns:p14="http://schemas.microsoft.com/office/powerpoint/2010/main" val="27731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74015" y="581849"/>
            <a:ext cx="4883150"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a:t>
            </a:r>
            <a:r>
              <a:rPr sz="3200" spc="-5" dirty="0">
                <a:solidFill>
                  <a:srgbClr val="FFFF00"/>
                </a:solidFill>
                <a:latin typeface="Century Gothic"/>
                <a:cs typeface="Century Gothic"/>
              </a:rPr>
              <a:t>Primary Functions </a:t>
            </a:r>
            <a:r>
              <a:rPr sz="3200" dirty="0">
                <a:solidFill>
                  <a:srgbClr val="FFFF00"/>
                </a:solidFill>
                <a:latin typeface="Century Gothic"/>
                <a:cs typeface="Century Gothic"/>
              </a:rPr>
              <a:t>of</a:t>
            </a:r>
            <a:r>
              <a:rPr sz="3200" spc="-30" dirty="0">
                <a:solidFill>
                  <a:srgbClr val="FFFF00"/>
                </a:solidFill>
                <a:latin typeface="Century Gothic"/>
                <a:cs typeface="Century Gothic"/>
              </a:rPr>
              <a:t> </a:t>
            </a:r>
            <a:r>
              <a:rPr sz="3200" dirty="0">
                <a:solidFill>
                  <a:srgbClr val="FFFF00"/>
                </a:solidFill>
                <a:latin typeface="Century Gothic"/>
                <a:cs typeface="Century Gothic"/>
              </a:rPr>
              <a:t>SAC</a:t>
            </a:r>
            <a:endParaRPr sz="3200" dirty="0">
              <a:latin typeface="Century Gothic"/>
              <a:cs typeface="Century Gothic"/>
            </a:endParaRPr>
          </a:p>
        </p:txBody>
      </p:sp>
      <p:sp>
        <p:nvSpPr>
          <p:cNvPr id="3" name="object 3"/>
          <p:cNvSpPr txBox="1"/>
          <p:nvPr/>
        </p:nvSpPr>
        <p:spPr>
          <a:xfrm>
            <a:off x="1650277" y="2046122"/>
            <a:ext cx="7222490" cy="3834383"/>
          </a:xfrm>
          <a:prstGeom prst="rect">
            <a:avLst/>
          </a:prstGeom>
        </p:spPr>
        <p:txBody>
          <a:bodyPr vert="horz" wrap="square" lIns="0" tIns="0" rIns="0" bIns="0" rtlCol="0">
            <a:spAutoFit/>
          </a:bodyPr>
          <a:lstStyle/>
          <a:p>
            <a:pPr marL="355600" marR="88265" indent="-342900">
              <a:lnSpc>
                <a:spcPts val="2500"/>
              </a:lnSpc>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preparation and evaluation  of </a:t>
            </a:r>
            <a:r>
              <a:rPr sz="2600" dirty="0">
                <a:solidFill>
                  <a:srgbClr val="FFFFFF"/>
                </a:solidFill>
                <a:latin typeface="Century Gothic"/>
                <a:cs typeface="Century Gothic"/>
              </a:rPr>
              <a:t>the </a:t>
            </a:r>
            <a:r>
              <a:rPr sz="2600" spc="-5" dirty="0">
                <a:solidFill>
                  <a:srgbClr val="FFFFFF"/>
                </a:solidFill>
                <a:latin typeface="Century Gothic"/>
                <a:cs typeface="Century Gothic"/>
              </a:rPr>
              <a:t>School</a:t>
            </a:r>
            <a:r>
              <a:rPr lang="en-US" sz="2600" spc="-5" dirty="0">
                <a:solidFill>
                  <a:srgbClr val="FFFFFF"/>
                </a:solidFill>
                <a:latin typeface="Century Gothic"/>
                <a:cs typeface="Century Gothic"/>
              </a:rPr>
              <a:t> </a:t>
            </a:r>
            <a:r>
              <a:rPr sz="2600" dirty="0">
                <a:solidFill>
                  <a:srgbClr val="FFFFFF"/>
                </a:solidFill>
                <a:latin typeface="Century Gothic"/>
                <a:cs typeface="Century Gothic"/>
              </a:rPr>
              <a:t>Improvement </a:t>
            </a:r>
            <a:r>
              <a:rPr sz="2600" spc="-5" dirty="0">
                <a:solidFill>
                  <a:srgbClr val="FFFFFF"/>
                </a:solidFill>
                <a:latin typeface="Century Gothic"/>
                <a:cs typeface="Century Gothic"/>
              </a:rPr>
              <a:t>Plan</a:t>
            </a:r>
            <a:r>
              <a:rPr sz="2600" spc="-70" dirty="0">
                <a:solidFill>
                  <a:srgbClr val="FFFFFF"/>
                </a:solidFill>
                <a:latin typeface="Century Gothic"/>
                <a:cs typeface="Century Gothic"/>
              </a:rPr>
              <a:t> </a:t>
            </a:r>
            <a:r>
              <a:rPr sz="2600" spc="-5" dirty="0">
                <a:solidFill>
                  <a:srgbClr val="FFFFFF"/>
                </a:solidFill>
                <a:latin typeface="Century Gothic"/>
                <a:cs typeface="Century Gothic"/>
              </a:rPr>
              <a:t>(</a:t>
            </a:r>
            <a:r>
              <a:rPr lang="en-US" sz="2600" spc="-5" dirty="0">
                <a:solidFill>
                  <a:srgbClr val="FFFFFF"/>
                </a:solidFill>
                <a:latin typeface="Century Gothic"/>
                <a:cs typeface="Century Gothic"/>
              </a:rPr>
              <a:t>S</a:t>
            </a:r>
            <a:r>
              <a:rPr sz="2600" spc="-5" dirty="0">
                <a:solidFill>
                  <a:srgbClr val="FFFFFF"/>
                </a:solidFill>
                <a:latin typeface="Century Gothic"/>
                <a:cs typeface="Century Gothic"/>
              </a:rPr>
              <a:t>IP)</a:t>
            </a:r>
            <a:r>
              <a:rPr lang="en-US" sz="2600" spc="-5" dirty="0">
                <a:solidFill>
                  <a:srgbClr val="FFFFFF"/>
                </a:solidFill>
                <a:latin typeface="Century Gothic"/>
                <a:cs typeface="Century Gothic"/>
              </a:rPr>
              <a:t> by giving insight and feedback</a:t>
            </a:r>
            <a:endParaRPr sz="2600" dirty="0">
              <a:latin typeface="Century Gothic"/>
              <a:cs typeface="Century Gothic"/>
            </a:endParaRPr>
          </a:p>
          <a:p>
            <a:pPr marL="355600" marR="47498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preparation of </a:t>
            </a:r>
            <a:r>
              <a:rPr sz="2600" dirty="0">
                <a:solidFill>
                  <a:srgbClr val="FFFFFF"/>
                </a:solidFill>
                <a:latin typeface="Century Gothic"/>
                <a:cs typeface="Century Gothic"/>
              </a:rPr>
              <a:t>the </a:t>
            </a:r>
            <a:r>
              <a:rPr sz="2600" spc="-5" dirty="0">
                <a:solidFill>
                  <a:srgbClr val="FFFFFF"/>
                </a:solidFill>
                <a:latin typeface="Century Gothic"/>
                <a:cs typeface="Century Gothic"/>
              </a:rPr>
              <a:t>school  </a:t>
            </a:r>
            <a:r>
              <a:rPr sz="2600" dirty="0">
                <a:solidFill>
                  <a:srgbClr val="FFFFFF"/>
                </a:solidFill>
                <a:latin typeface="Century Gothic"/>
                <a:cs typeface="Century Gothic"/>
              </a:rPr>
              <a:t>budget.</a:t>
            </a:r>
            <a:endParaRPr sz="2600" dirty="0">
              <a:latin typeface="Century Gothic"/>
              <a:cs typeface="Century Gothic"/>
            </a:endParaRPr>
          </a:p>
          <a:p>
            <a:pPr marL="355600" marR="14224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completion of </a:t>
            </a:r>
            <a:r>
              <a:rPr sz="2600" dirty="0">
                <a:solidFill>
                  <a:srgbClr val="FFFFFF"/>
                </a:solidFill>
                <a:latin typeface="Century Gothic"/>
                <a:cs typeface="Century Gothic"/>
              </a:rPr>
              <a:t>the Mid-Year  </a:t>
            </a:r>
            <a:r>
              <a:rPr lang="en-US" sz="2600" dirty="0">
                <a:solidFill>
                  <a:srgbClr val="FFFFFF"/>
                </a:solidFill>
                <a:latin typeface="Century Gothic"/>
                <a:cs typeface="Century Gothic"/>
              </a:rPr>
              <a:t>Review of the SIP by giving insight and feedback</a:t>
            </a:r>
          </a:p>
          <a:p>
            <a:pPr marL="355600" marR="14224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encourage </a:t>
            </a:r>
            <a:r>
              <a:rPr sz="2600" dirty="0">
                <a:solidFill>
                  <a:srgbClr val="FFFFFF"/>
                </a:solidFill>
                <a:latin typeface="Century Gothic"/>
                <a:cs typeface="Century Gothic"/>
              </a:rPr>
              <a:t>innovation </a:t>
            </a:r>
            <a:r>
              <a:rPr sz="2600" spc="-5" dirty="0">
                <a:solidFill>
                  <a:srgbClr val="FFFFFF"/>
                </a:solidFill>
                <a:latin typeface="Century Gothic"/>
                <a:cs typeface="Century Gothic"/>
              </a:rPr>
              <a:t>at </a:t>
            </a:r>
            <a:r>
              <a:rPr sz="2600" dirty="0">
                <a:solidFill>
                  <a:srgbClr val="FFFFFF"/>
                </a:solidFill>
                <a:latin typeface="Century Gothic"/>
                <a:cs typeface="Century Gothic"/>
              </a:rPr>
              <a:t>the</a:t>
            </a:r>
            <a:r>
              <a:rPr sz="2600" spc="-45" dirty="0">
                <a:solidFill>
                  <a:srgbClr val="FFFFFF"/>
                </a:solidFill>
                <a:latin typeface="Century Gothic"/>
                <a:cs typeface="Century Gothic"/>
              </a:rPr>
              <a:t> </a:t>
            </a:r>
            <a:r>
              <a:rPr sz="2600" spc="-5" dirty="0">
                <a:solidFill>
                  <a:srgbClr val="FFFFFF"/>
                </a:solidFill>
                <a:latin typeface="Century Gothic"/>
                <a:cs typeface="Century Gothic"/>
              </a:rPr>
              <a:t>school</a:t>
            </a:r>
            <a:endParaRPr sz="2600" dirty="0">
              <a:latin typeface="Century Gothic"/>
              <a:cs typeface="Century Gothic"/>
            </a:endParaRPr>
          </a:p>
          <a:p>
            <a:pPr marL="355600" marR="5080" indent="-342900">
              <a:lnSpc>
                <a:spcPts val="2500"/>
              </a:lnSpc>
              <a:spcBef>
                <a:spcPts val="59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perform </a:t>
            </a:r>
            <a:r>
              <a:rPr sz="2600" dirty="0">
                <a:solidFill>
                  <a:srgbClr val="FFFFFF"/>
                </a:solidFill>
                <a:latin typeface="Century Gothic"/>
                <a:cs typeface="Century Gothic"/>
              </a:rPr>
              <a:t>other </a:t>
            </a:r>
            <a:r>
              <a:rPr sz="2600" spc="-5" dirty="0">
                <a:solidFill>
                  <a:srgbClr val="FFFFFF"/>
                </a:solidFill>
                <a:latin typeface="Century Gothic"/>
                <a:cs typeface="Century Gothic"/>
              </a:rPr>
              <a:t>functions as </a:t>
            </a:r>
            <a:r>
              <a:rPr sz="2600" dirty="0">
                <a:solidFill>
                  <a:srgbClr val="FFFFFF"/>
                </a:solidFill>
                <a:latin typeface="Century Gothic"/>
                <a:cs typeface="Century Gothic"/>
              </a:rPr>
              <a:t>requested by  the </a:t>
            </a:r>
            <a:r>
              <a:rPr sz="2600" spc="-5" dirty="0">
                <a:solidFill>
                  <a:srgbClr val="FFFFFF"/>
                </a:solidFill>
                <a:latin typeface="Century Gothic"/>
                <a:cs typeface="Century Gothic"/>
              </a:rPr>
              <a:t>School </a:t>
            </a:r>
            <a:r>
              <a:rPr sz="2600" dirty="0">
                <a:solidFill>
                  <a:srgbClr val="FFFFFF"/>
                </a:solidFill>
                <a:latin typeface="Century Gothic"/>
                <a:cs typeface="Century Gothic"/>
              </a:rPr>
              <a:t>Board </a:t>
            </a:r>
            <a:r>
              <a:rPr sz="2600" spc="-5" dirty="0">
                <a:solidFill>
                  <a:srgbClr val="FFFFFF"/>
                </a:solidFill>
                <a:latin typeface="Century Gothic"/>
                <a:cs typeface="Century Gothic"/>
              </a:rPr>
              <a:t>and</a:t>
            </a:r>
            <a:r>
              <a:rPr sz="2600" spc="-70" dirty="0">
                <a:solidFill>
                  <a:srgbClr val="FFFFFF"/>
                </a:solidFill>
                <a:latin typeface="Century Gothic"/>
                <a:cs typeface="Century Gothic"/>
              </a:rPr>
              <a:t> </a:t>
            </a:r>
            <a:r>
              <a:rPr sz="2600" spc="-5" dirty="0">
                <a:solidFill>
                  <a:srgbClr val="FFFFFF"/>
                </a:solidFill>
                <a:latin typeface="Century Gothic"/>
                <a:cs typeface="Century Gothic"/>
              </a:rPr>
              <a:t>principal.</a:t>
            </a:r>
            <a:endParaRPr sz="2600" dirty="0">
              <a:latin typeface="Century Gothic"/>
              <a:cs typeface="Century Gothic"/>
            </a:endParaRPr>
          </a:p>
        </p:txBody>
      </p:sp>
      <p:sp>
        <p:nvSpPr>
          <p:cNvPr id="9" name="object 9"/>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dirty="0">
              <a:latin typeface="Century Gothic"/>
              <a:cs typeface="Century Gothic"/>
            </a:endParaRPr>
          </a:p>
        </p:txBody>
      </p:sp>
      <p:pic>
        <p:nvPicPr>
          <p:cNvPr id="4" name="Picture 3">
            <a:extLst>
              <a:ext uri="{FF2B5EF4-FFF2-40B4-BE49-F238E27FC236}">
                <a16:creationId xmlns:a16="http://schemas.microsoft.com/office/drawing/2014/main" id="{1A7C4E7A-6C08-4F29-B7EA-A35E01E44C67}"/>
              </a:ext>
            </a:extLst>
          </p:cNvPr>
          <p:cNvPicPr>
            <a:picLocks noChangeAspect="1"/>
          </p:cNvPicPr>
          <p:nvPr/>
        </p:nvPicPr>
        <p:blipFill>
          <a:blip r:embed="rId2"/>
          <a:stretch>
            <a:fillRect/>
          </a:stretch>
        </p:blipFill>
        <p:spPr>
          <a:xfrm>
            <a:off x="10192040" y="169365"/>
            <a:ext cx="1841152" cy="1188823"/>
          </a:xfrm>
          <a:prstGeom prst="rect">
            <a:avLst/>
          </a:prstGeom>
        </p:spPr>
      </p:pic>
    </p:spTree>
    <p:extLst>
      <p:ext uri="{BB962C8B-B14F-4D97-AF65-F5344CB8AC3E}">
        <p14:creationId xmlns:p14="http://schemas.microsoft.com/office/powerpoint/2010/main" val="1441599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School Advisory Council Mini Conference</a:t>
            </a:r>
          </a:p>
        </p:txBody>
      </p:sp>
      <p:sp>
        <p:nvSpPr>
          <p:cNvPr id="3" name="Content Placeholder 2"/>
          <p:cNvSpPr>
            <a:spLocks noGrp="1"/>
          </p:cNvSpPr>
          <p:nvPr>
            <p:ph idx="1"/>
          </p:nvPr>
        </p:nvSpPr>
        <p:spPr/>
        <p:txBody>
          <a:bodyPr>
            <a:normAutofit/>
          </a:bodyPr>
          <a:lstStyle/>
          <a:p>
            <a:pPr marL="0" indent="0" algn="ctr">
              <a:buNone/>
            </a:pPr>
            <a:r>
              <a:rPr lang="en-US" sz="4000" dirty="0">
                <a:solidFill>
                  <a:srgbClr val="FFFF00"/>
                </a:solidFill>
              </a:rPr>
              <a:t>Date : TBA</a:t>
            </a:r>
          </a:p>
          <a:p>
            <a:pPr marL="0" indent="0" algn="ctr">
              <a:buNone/>
            </a:pPr>
            <a:r>
              <a:rPr lang="en-US" sz="4000" dirty="0">
                <a:solidFill>
                  <a:srgbClr val="FFFF00"/>
                </a:solidFill>
              </a:rPr>
              <a:t>Osceola School of the Arts - Expo Hall</a:t>
            </a:r>
          </a:p>
          <a:p>
            <a:pPr marL="0" indent="0" algn="ctr">
              <a:buNone/>
            </a:pPr>
            <a:endParaRPr lang="en-US" sz="2000" dirty="0">
              <a:solidFill>
                <a:srgbClr val="FFFF00"/>
              </a:solidFill>
            </a:endParaRPr>
          </a:p>
          <a:p>
            <a:pPr marL="0" indent="0" algn="ctr">
              <a:buNone/>
            </a:pPr>
            <a:r>
              <a:rPr lang="en-US" sz="2000" dirty="0">
                <a:solidFill>
                  <a:srgbClr val="FFFF00"/>
                </a:solidFill>
              </a:rPr>
              <a:t>Please RSVP Britt Bell (</a:t>
            </a:r>
            <a:r>
              <a:rPr lang="en-US" sz="2000" dirty="0">
                <a:solidFill>
                  <a:srgbClr val="FFFF00"/>
                </a:solidFill>
                <a:hlinkClick r:id="rId2"/>
              </a:rPr>
              <a:t>britt.bell@osceolaschools.net</a:t>
            </a:r>
            <a:r>
              <a:rPr lang="en-US" sz="2000" dirty="0">
                <a:solidFill>
                  <a:srgbClr val="FFFF00"/>
                </a:solidFill>
              </a:rPr>
              <a:t> or </a:t>
            </a:r>
            <a:r>
              <a:rPr lang="en-US" sz="2000" dirty="0" err="1">
                <a:solidFill>
                  <a:srgbClr val="FFFF00"/>
                </a:solidFill>
              </a:rPr>
              <a:t>ext</a:t>
            </a:r>
            <a:r>
              <a:rPr lang="en-US" sz="2000" dirty="0">
                <a:solidFill>
                  <a:srgbClr val="FFFF00"/>
                </a:solidFill>
              </a:rPr>
              <a:t> 66017</a:t>
            </a:r>
          </a:p>
          <a:p>
            <a:pPr marL="0" indent="0" algn="ctr">
              <a:buNone/>
            </a:pPr>
            <a:r>
              <a:rPr lang="en-US" sz="2000" dirty="0">
                <a:solidFill>
                  <a:srgbClr val="FFFF00"/>
                </a:solidFill>
              </a:rPr>
              <a:t>No childcare will be provided in 2022</a:t>
            </a:r>
          </a:p>
          <a:p>
            <a:pPr marL="0" indent="0" algn="ctr">
              <a:buNone/>
            </a:pPr>
            <a:endParaRPr lang="en-US" sz="2000" dirty="0">
              <a:solidFill>
                <a:srgbClr val="FFFF00"/>
              </a:solidFill>
            </a:endParaRPr>
          </a:p>
        </p:txBody>
      </p:sp>
      <p:pic>
        <p:nvPicPr>
          <p:cNvPr id="4" name="Picture 3">
            <a:extLst>
              <a:ext uri="{FF2B5EF4-FFF2-40B4-BE49-F238E27FC236}">
                <a16:creationId xmlns:a16="http://schemas.microsoft.com/office/drawing/2014/main" id="{B152AB0A-09F3-45E7-9BA5-2A538507A385}"/>
              </a:ext>
            </a:extLst>
          </p:cNvPr>
          <p:cNvPicPr>
            <a:picLocks noChangeAspect="1"/>
          </p:cNvPicPr>
          <p:nvPr/>
        </p:nvPicPr>
        <p:blipFill>
          <a:blip r:embed="rId3"/>
          <a:stretch>
            <a:fillRect/>
          </a:stretch>
        </p:blipFill>
        <p:spPr>
          <a:xfrm>
            <a:off x="10195293" y="230188"/>
            <a:ext cx="1841152" cy="1188823"/>
          </a:xfrm>
          <a:prstGeom prst="rect">
            <a:avLst/>
          </a:prstGeom>
        </p:spPr>
      </p:pic>
    </p:spTree>
    <p:extLst>
      <p:ext uri="{BB962C8B-B14F-4D97-AF65-F5344CB8AC3E}">
        <p14:creationId xmlns:p14="http://schemas.microsoft.com/office/powerpoint/2010/main" val="4293780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53512" y="4170678"/>
            <a:ext cx="3909060" cy="265023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737518" y="35053"/>
            <a:ext cx="2848610" cy="1119505"/>
          </a:xfrm>
          <a:prstGeom prst="rect">
            <a:avLst/>
          </a:prstGeom>
        </p:spPr>
        <p:txBody>
          <a:bodyPr vert="horz" wrap="square" lIns="0" tIns="0" rIns="0" bIns="0" rtlCol="0" anchor="ctr">
            <a:spAutoFit/>
          </a:bodyPr>
          <a:lstStyle/>
          <a:p>
            <a:pPr marL="12700" marR="5080" indent="591185">
              <a:lnSpc>
                <a:spcPct val="100000"/>
              </a:lnSpc>
            </a:pPr>
            <a:r>
              <a:rPr sz="3600" dirty="0">
                <a:solidFill>
                  <a:srgbClr val="FFFFFF"/>
                </a:solidFill>
                <a:latin typeface="Century Gothic"/>
                <a:cs typeface="Century Gothic"/>
              </a:rPr>
              <a:t>Making  C</a:t>
            </a:r>
            <a:r>
              <a:rPr sz="3600" spc="-5" dirty="0">
                <a:solidFill>
                  <a:srgbClr val="FFFFFF"/>
                </a:solidFill>
                <a:latin typeface="Century Gothic"/>
                <a:cs typeface="Century Gothic"/>
              </a:rPr>
              <a:t>o</a:t>
            </a:r>
            <a:r>
              <a:rPr sz="3600" dirty="0">
                <a:solidFill>
                  <a:srgbClr val="FFFFFF"/>
                </a:solidFill>
                <a:latin typeface="Century Gothic"/>
                <a:cs typeface="Century Gothic"/>
              </a:rPr>
              <a:t>nnect</a:t>
            </a:r>
            <a:r>
              <a:rPr sz="3600" spc="-5" dirty="0">
                <a:solidFill>
                  <a:srgbClr val="FFFFFF"/>
                </a:solidFill>
                <a:latin typeface="Century Gothic"/>
                <a:cs typeface="Century Gothic"/>
              </a:rPr>
              <a:t>i</a:t>
            </a:r>
            <a:r>
              <a:rPr sz="3600" spc="-10" dirty="0">
                <a:solidFill>
                  <a:srgbClr val="FFFFFF"/>
                </a:solidFill>
                <a:latin typeface="Century Gothic"/>
                <a:cs typeface="Century Gothic"/>
              </a:rPr>
              <a:t>o</a:t>
            </a:r>
            <a:r>
              <a:rPr sz="3600" spc="-5" dirty="0">
                <a:solidFill>
                  <a:srgbClr val="FFFFFF"/>
                </a:solidFill>
                <a:latin typeface="Century Gothic"/>
                <a:cs typeface="Century Gothic"/>
              </a:rPr>
              <a:t>ns</a:t>
            </a:r>
            <a:endParaRPr sz="3600">
              <a:latin typeface="Century Gothic"/>
              <a:cs typeface="Century Gothic"/>
            </a:endParaRPr>
          </a:p>
        </p:txBody>
      </p:sp>
      <p:sp>
        <p:nvSpPr>
          <p:cNvPr id="5" name="object 5"/>
          <p:cNvSpPr/>
          <p:nvPr/>
        </p:nvSpPr>
        <p:spPr>
          <a:xfrm>
            <a:off x="7801864" y="-43530"/>
            <a:ext cx="2023871" cy="228295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715059" y="1423670"/>
            <a:ext cx="2616707" cy="3044951"/>
          </a:xfrm>
          <a:prstGeom prst="rect">
            <a:avLst/>
          </a:prstGeom>
          <a:blipFill>
            <a:blip r:embed="rId4" cstate="print"/>
            <a:stretch>
              <a:fillRect/>
            </a:stretch>
          </a:blipFill>
        </p:spPr>
        <p:txBody>
          <a:bodyPr wrap="square" lIns="0" tIns="0" rIns="0" bIns="0" rtlCol="0"/>
          <a:lstStyle/>
          <a:p>
            <a:endParaRPr/>
          </a:p>
        </p:txBody>
      </p:sp>
      <p:sp>
        <p:nvSpPr>
          <p:cNvPr id="8" name="7-Point Star 7"/>
          <p:cNvSpPr/>
          <p:nvPr/>
        </p:nvSpPr>
        <p:spPr>
          <a:xfrm>
            <a:off x="4713582" y="384999"/>
            <a:ext cx="3378200" cy="244144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School Advisory Council</a:t>
            </a:r>
          </a:p>
        </p:txBody>
      </p:sp>
      <p:sp>
        <p:nvSpPr>
          <p:cNvPr id="9" name="7-Point Star 8"/>
          <p:cNvSpPr/>
          <p:nvPr/>
        </p:nvSpPr>
        <p:spPr>
          <a:xfrm>
            <a:off x="5949950" y="2331272"/>
            <a:ext cx="5727700" cy="351072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Superintendent</a:t>
            </a:r>
          </a:p>
          <a:p>
            <a:pPr algn="ctr"/>
            <a:r>
              <a:rPr lang="en-US" dirty="0"/>
              <a:t>(Support from District Staff)</a:t>
            </a:r>
          </a:p>
        </p:txBody>
      </p:sp>
      <p:pic>
        <p:nvPicPr>
          <p:cNvPr id="3" name="Picture 2">
            <a:extLst>
              <a:ext uri="{FF2B5EF4-FFF2-40B4-BE49-F238E27FC236}">
                <a16:creationId xmlns:a16="http://schemas.microsoft.com/office/drawing/2014/main" id="{195CC245-68A0-4486-BDF7-E7B1098B149B}"/>
              </a:ext>
            </a:extLst>
          </p:cNvPr>
          <p:cNvPicPr>
            <a:picLocks noChangeAspect="1"/>
          </p:cNvPicPr>
          <p:nvPr/>
        </p:nvPicPr>
        <p:blipFill>
          <a:blip r:embed="rId5"/>
          <a:stretch>
            <a:fillRect/>
          </a:stretch>
        </p:blipFill>
        <p:spPr>
          <a:xfrm>
            <a:off x="10090305" y="169312"/>
            <a:ext cx="1841152" cy="1188823"/>
          </a:xfrm>
          <a:prstGeom prst="rect">
            <a:avLst/>
          </a:prstGeom>
        </p:spPr>
      </p:pic>
    </p:spTree>
    <p:extLst>
      <p:ext uri="{BB962C8B-B14F-4D97-AF65-F5344CB8AC3E}">
        <p14:creationId xmlns:p14="http://schemas.microsoft.com/office/powerpoint/2010/main" val="1790228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1280</Words>
  <Application>Microsoft Office PowerPoint</Application>
  <PresentationFormat>Widescreen</PresentationFormat>
  <Paragraphs>102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Century Gothic</vt:lpstr>
      <vt:lpstr>Office Theme</vt:lpstr>
      <vt:lpstr>PowerPoint Presentation</vt:lpstr>
      <vt:lpstr>SAC Member Requirements</vt:lpstr>
      <vt:lpstr>SAC Meetings</vt:lpstr>
      <vt:lpstr>Florida Statute 1001.452  SAC Membership</vt:lpstr>
      <vt:lpstr>Florida Statute 1001.452  SAC Membership</vt:lpstr>
      <vt:lpstr>Responsibility of SAC</vt:lpstr>
      <vt:lpstr>Florida Statute 1001.452  Primary Functions of SAC</vt:lpstr>
      <vt:lpstr>School Advisory Council Mini Conference</vt:lpstr>
      <vt:lpstr>Making  Connections</vt:lpstr>
      <vt:lpstr>Mid-Year Expectations</vt:lpstr>
      <vt:lpstr>School Improvement Funds (if available)</vt:lpstr>
      <vt:lpstr>School Recognition Funds</vt:lpstr>
      <vt:lpstr>PowerPoint Presentation</vt:lpstr>
      <vt:lpstr>PowerPoint Presentation</vt:lpstr>
      <vt:lpstr>Monthly Meetings to Include Agenda Item </vt:lpstr>
    </vt:vector>
  </TitlesOfParts>
  <Company>Osceola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Straker</dc:creator>
  <cp:lastModifiedBy>Britt Bell</cp:lastModifiedBy>
  <cp:revision>57</cp:revision>
  <dcterms:created xsi:type="dcterms:W3CDTF">2017-06-29T17:56:40Z</dcterms:created>
  <dcterms:modified xsi:type="dcterms:W3CDTF">2023-07-20T19:58:31Z</dcterms:modified>
</cp:coreProperties>
</file>